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sldIdLst>
    <p:sldId id="256" r:id="rId2"/>
    <p:sldId id="300" r:id="rId3"/>
    <p:sldId id="279" r:id="rId4"/>
    <p:sldId id="280" r:id="rId5"/>
    <p:sldId id="281" r:id="rId6"/>
    <p:sldId id="282" r:id="rId7"/>
    <p:sldId id="283" r:id="rId8"/>
    <p:sldId id="284" r:id="rId9"/>
    <p:sldId id="285" r:id="rId10"/>
    <p:sldId id="286" r:id="rId11"/>
    <p:sldId id="287" r:id="rId12"/>
    <p:sldId id="301" r:id="rId13"/>
    <p:sldId id="288" r:id="rId14"/>
    <p:sldId id="299" r:id="rId15"/>
    <p:sldId id="302" r:id="rId16"/>
    <p:sldId id="289" r:id="rId17"/>
    <p:sldId id="290" r:id="rId18"/>
    <p:sldId id="291" r:id="rId19"/>
    <p:sldId id="292" r:id="rId20"/>
    <p:sldId id="295" r:id="rId21"/>
    <p:sldId id="296" r:id="rId22"/>
    <p:sldId id="297" r:id="rId23"/>
    <p:sldId id="293" r:id="rId24"/>
    <p:sldId id="294" r:id="rId25"/>
    <p:sldId id="277" r:id="rId26"/>
    <p:sldId id="276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B230EEE-6174-4178-9CBB-2D3AB9D14BB1}">
          <p14:sldIdLst>
            <p14:sldId id="256"/>
          </p14:sldIdLst>
        </p14:section>
        <p14:section name="Motivation" id="{665590E8-90A2-48F4-B9B2-4786B5AB571F}">
          <p14:sldIdLst>
            <p14:sldId id="300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</p14:sldIdLst>
        </p14:section>
        <p14:section name="Code Problems" id="{C911A347-23D6-4C0A-A7CF-BF7C9B6B7B91}">
          <p14:sldIdLst>
            <p14:sldId id="301"/>
            <p14:sldId id="288"/>
            <p14:sldId id="299"/>
            <p14:sldId id="302"/>
            <p14:sldId id="289"/>
            <p14:sldId id="290"/>
            <p14:sldId id="291"/>
            <p14:sldId id="292"/>
            <p14:sldId id="295"/>
            <p14:sldId id="296"/>
            <p14:sldId id="297"/>
            <p14:sldId id="293"/>
            <p14:sldId id="294"/>
            <p14:sldId id="277"/>
            <p14:sldId id="27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FF"/>
    <a:srgbClr val="000000"/>
    <a:srgbClr val="00F900"/>
    <a:srgbClr val="FBD259"/>
    <a:srgbClr val="0335FF"/>
    <a:srgbClr val="A5A5A5"/>
    <a:srgbClr val="FFC000"/>
    <a:srgbClr val="FF0000"/>
    <a:srgbClr val="FCD259"/>
    <a:srgbClr val="52247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510"/>
    <p:restoredTop sz="94698"/>
  </p:normalViewPr>
  <p:slideViewPr>
    <p:cSldViewPr snapToGrid="0" snapToObjects="1">
      <p:cViewPr varScale="1">
        <p:scale>
          <a:sx n="108" d="100"/>
          <a:sy n="108" d="100"/>
        </p:scale>
        <p:origin x="208" y="6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0" i="0" u="none" strike="noStrike" kern="1200" spc="0" baseline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+mn-lt"/>
                <a:ea typeface="+mn-ea"/>
                <a:cs typeface="+mn-cs"/>
              </a:defRPr>
            </a:pPr>
            <a:r>
              <a:rPr lang="en-US" sz="2000"/>
              <a:t>Custom Code for Data Exploration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spc="0" baseline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rgbClr val="C00000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2-A472-4A89-9907-F50305599C7D}"/>
              </c:ext>
            </c:extLst>
          </c:dPt>
          <c:dPt>
            <c:idx val="1"/>
            <c:bubble3D val="0"/>
            <c:spPr>
              <a:solidFill>
                <a:srgbClr val="FF0000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A472-4A89-9907-F50305599C7D}"/>
              </c:ext>
            </c:extLst>
          </c:dPt>
          <c:dPt>
            <c:idx val="2"/>
            <c:bubble3D val="0"/>
            <c:spPr>
              <a:solidFill>
                <a:srgbClr val="FFC000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A472-4A89-9907-F50305599C7D}"/>
              </c:ext>
            </c:extLst>
          </c:dPt>
          <c:dPt>
            <c:idx val="3"/>
            <c:bubble3D val="0"/>
            <c:spPr>
              <a:solidFill>
                <a:srgbClr val="00F900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4-A472-4A89-9907-F50305599C7D}"/>
              </c:ext>
            </c:extLst>
          </c:dPt>
          <c:cat>
            <c:strRef>
              <c:f>Sheet1!$A$2:$A$5</c:f>
              <c:strCache>
                <c:ptCount val="4"/>
                <c:pt idx="0">
                  <c:v>Write</c:v>
                </c:pt>
                <c:pt idx="1">
                  <c:v>Debug</c:v>
                </c:pt>
                <c:pt idx="2">
                  <c:v>Graph</c:v>
                </c:pt>
                <c:pt idx="3">
                  <c:v>Learn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10</c:v>
                </c:pt>
                <c:pt idx="1">
                  <c:v>15</c:v>
                </c:pt>
                <c:pt idx="2">
                  <c:v>8</c:v>
                </c:pt>
                <c:pt idx="3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472-4A89-9907-F50305599C7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</a:effectLst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rgbClr val="000000">
        <a:alpha val="50196"/>
      </a:srgbClr>
    </a:solidFill>
    <a:ln>
      <a:noFill/>
    </a:ln>
    <a:effectLst/>
  </c:spPr>
  <c:txPr>
    <a:bodyPr/>
    <a:lstStyle/>
    <a:p>
      <a:pPr>
        <a:defRPr>
          <a:solidFill>
            <a:schemeClr val="bg1"/>
          </a:solidFill>
          <a:effectLst>
            <a:glow rad="101600">
              <a:schemeClr val="tx1">
                <a:alpha val="60000"/>
              </a:schemeClr>
            </a:glow>
          </a:effectLst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0" i="0" u="none" strike="noStrike" kern="1200" spc="0" baseline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+mn-lt"/>
                <a:ea typeface="+mn-ea"/>
                <a:cs typeface="+mn-cs"/>
              </a:defRPr>
            </a:pPr>
            <a:r>
              <a:rPr lang="en-US" sz="2000"/>
              <a:t>Custom Code for Data Exploration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spc="0" baseline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rgbClr val="00F900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2-A472-4A89-9907-F50305599C7D}"/>
              </c:ext>
            </c:extLst>
          </c:dPt>
          <c:dPt>
            <c:idx val="1"/>
            <c:bubble3D val="0"/>
            <c:spPr>
              <a:solidFill>
                <a:srgbClr val="00F900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A472-4A89-9907-F50305599C7D}"/>
              </c:ext>
            </c:extLst>
          </c:dPt>
          <c:dPt>
            <c:idx val="2"/>
            <c:bubble3D val="0"/>
            <c:spPr>
              <a:solidFill>
                <a:srgbClr val="FFC000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A472-4A89-9907-F50305599C7D}"/>
              </c:ext>
            </c:extLst>
          </c:dPt>
          <c:dPt>
            <c:idx val="3"/>
            <c:bubble3D val="0"/>
            <c:spPr>
              <a:solidFill>
                <a:srgbClr val="00F900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4-A472-4A89-9907-F50305599C7D}"/>
              </c:ext>
            </c:extLst>
          </c:dPt>
          <c:cat>
            <c:strRef>
              <c:f>Sheet1!$A$2:$A$5</c:f>
              <c:strCache>
                <c:ptCount val="4"/>
                <c:pt idx="0">
                  <c:v>Learn</c:v>
                </c:pt>
                <c:pt idx="1">
                  <c:v>Learn</c:v>
                </c:pt>
                <c:pt idx="2">
                  <c:v>Graph</c:v>
                </c:pt>
                <c:pt idx="3">
                  <c:v>Learn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10</c:v>
                </c:pt>
                <c:pt idx="1">
                  <c:v>15</c:v>
                </c:pt>
                <c:pt idx="2">
                  <c:v>8</c:v>
                </c:pt>
                <c:pt idx="3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472-4A89-9907-F50305599C7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</a:effectLst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rgbClr val="000000">
        <a:alpha val="50196"/>
      </a:srgbClr>
    </a:solidFill>
    <a:ln>
      <a:noFill/>
    </a:ln>
    <a:effectLst/>
  </c:spPr>
  <c:txPr>
    <a:bodyPr/>
    <a:lstStyle/>
    <a:p>
      <a:pPr>
        <a:defRPr>
          <a:solidFill>
            <a:schemeClr val="bg1"/>
          </a:solidFill>
          <a:effectLst>
            <a:glow rad="101600">
              <a:schemeClr val="tx1">
                <a:alpha val="60000"/>
              </a:schemeClr>
            </a:glow>
          </a:effectLst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6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6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CF9A51-07B5-C144-A4B4-855110A30217}" type="datetimeFigureOut">
              <a:rPr lang="en-US" smtClean="0"/>
              <a:t>9/26/18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B201F0-BE51-F44D-9A7C-9FB154D309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8998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6581-D0ED-5A48-81E9-AE4403ACF21D}" type="datetimeFigureOut">
              <a:rPr lang="en-US" smtClean="0"/>
              <a:t>9/26/18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A2499-B18C-C046-9B83-A3BD5A85D5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03546"/>
      </p:ext>
    </p:extLst>
  </p:cSld>
  <p:clrMapOvr>
    <a:masterClrMapping/>
  </p:clrMapOvr>
  <p:transition spd="slow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6581-D0ED-5A48-81E9-AE4403ACF21D}" type="datetimeFigureOut">
              <a:rPr lang="en-US" smtClean="0"/>
              <a:t>9/26/18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A2499-B18C-C046-9B83-A3BD5A85D5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47744"/>
      </p:ext>
    </p:extLst>
  </p:cSld>
  <p:clrMapOvr>
    <a:masterClrMapping/>
  </p:clrMapOvr>
  <p:transition spd="slow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6581-D0ED-5A48-81E9-AE4403ACF21D}" type="datetimeFigureOut">
              <a:rPr lang="en-US" smtClean="0"/>
              <a:t>9/26/18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A2499-B18C-C046-9B83-A3BD5A85D5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720053"/>
      </p:ext>
    </p:extLst>
  </p:cSld>
  <p:clrMapOvr>
    <a:masterClrMapping/>
  </p:clrMapOvr>
  <p:transition spd="slow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6581-D0ED-5A48-81E9-AE4403ACF21D}" type="datetimeFigureOut">
              <a:rPr lang="en-US" smtClean="0"/>
              <a:t>9/26/18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A2499-B18C-C046-9B83-A3BD5A85D5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797926"/>
      </p:ext>
    </p:extLst>
  </p:cSld>
  <p:clrMapOvr>
    <a:masterClrMapping/>
  </p:clrMapOvr>
  <p:transition spd="slow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6581-D0ED-5A48-81E9-AE4403ACF21D}" type="datetimeFigureOut">
              <a:rPr lang="en-US" smtClean="0"/>
              <a:t>9/26/18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A2499-B18C-C046-9B83-A3BD5A85D5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448428"/>
      </p:ext>
    </p:extLst>
  </p:cSld>
  <p:clrMapOvr>
    <a:masterClrMapping/>
  </p:clrMapOvr>
  <p:transition spd="slow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6581-D0ED-5A48-81E9-AE4403ACF21D}" type="datetimeFigureOut">
              <a:rPr lang="en-US" smtClean="0"/>
              <a:t>9/26/18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A2499-B18C-C046-9B83-A3BD5A85D5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944067"/>
      </p:ext>
    </p:extLst>
  </p:cSld>
  <p:clrMapOvr>
    <a:masterClrMapping/>
  </p:clrMapOvr>
  <p:transition spd="slow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6581-D0ED-5A48-81E9-AE4403ACF21D}" type="datetimeFigureOut">
              <a:rPr lang="en-US" smtClean="0"/>
              <a:t>9/26/18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A2499-B18C-C046-9B83-A3BD5A85D5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33391"/>
      </p:ext>
    </p:extLst>
  </p:cSld>
  <p:clrMapOvr>
    <a:masterClrMapping/>
  </p:clrMapOvr>
  <p:transition spd="slow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6581-D0ED-5A48-81E9-AE4403ACF21D}" type="datetimeFigureOut">
              <a:rPr lang="en-US" smtClean="0"/>
              <a:t>9/26/18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A2499-B18C-C046-9B83-A3BD5A85D5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402841"/>
      </p:ext>
    </p:extLst>
  </p:cSld>
  <p:clrMapOvr>
    <a:masterClrMapping/>
  </p:clrMapOvr>
  <p:transition spd="slow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6581-D0ED-5A48-81E9-AE4403ACF21D}" type="datetimeFigureOut">
              <a:rPr lang="en-US" smtClean="0"/>
              <a:t>9/26/18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A2499-B18C-C046-9B83-A3BD5A85D5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940358"/>
      </p:ext>
    </p:extLst>
  </p:cSld>
  <p:clrMapOvr>
    <a:masterClrMapping/>
  </p:clrMapOvr>
  <p:transition spd="slow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6581-D0ED-5A48-81E9-AE4403ACF21D}" type="datetimeFigureOut">
              <a:rPr lang="en-US" smtClean="0"/>
              <a:t>9/26/18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A2499-B18C-C046-9B83-A3BD5A85D5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65608"/>
      </p:ext>
    </p:extLst>
  </p:cSld>
  <p:clrMapOvr>
    <a:masterClrMapping/>
  </p:clrMapOvr>
  <p:transition spd="slow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6581-D0ED-5A48-81E9-AE4403ACF21D}" type="datetimeFigureOut">
              <a:rPr lang="en-US" smtClean="0"/>
              <a:t>9/26/18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A2499-B18C-C046-9B83-A3BD5A85D5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646265"/>
      </p:ext>
    </p:extLst>
  </p:cSld>
  <p:clrMapOvr>
    <a:masterClrMapping/>
  </p:clrMapOvr>
  <p:transition spd="slow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http://hpc-asia.com/wp-content/uploads/2015/07/image31.jpg">
            <a:extLst>
              <a:ext uri="{FF2B5EF4-FFF2-40B4-BE49-F238E27FC236}">
                <a16:creationId xmlns:a16="http://schemas.microsoft.com/office/drawing/2014/main" id="{1758EEB8-5514-4A52-93CA-28169003857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191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086581-D0ED-5A48-81E9-AE4403ACF21D}" type="datetimeFigureOut">
              <a:rPr lang="en-US" smtClean="0"/>
              <a:t>9/26/18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2A2499-B18C-C046-9B83-A3BD5A85D5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4653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fad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microsoft.com/office/2007/relationships/hdphoto" Target="../media/hdphoto7.wdp"/><Relationship Id="rId3" Type="http://schemas.microsoft.com/office/2007/relationships/hdphoto" Target="../media/hdphoto6.wdp"/><Relationship Id="rId7" Type="http://schemas.microsoft.com/office/2007/relationships/hdphoto" Target="../media/hdphoto4.wdp"/><Relationship Id="rId12" Type="http://schemas.openxmlformats.org/officeDocument/2006/relationships/image" Target="../media/image14.png"/><Relationship Id="rId2" Type="http://schemas.openxmlformats.org/officeDocument/2006/relationships/image" Target="../media/image12.png"/><Relationship Id="rId16" Type="http://schemas.openxmlformats.org/officeDocument/2006/relationships/image" Target="../media/image17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microsoft.com/office/2007/relationships/hdphoto" Target="../media/hdphoto2.wdp"/><Relationship Id="rId5" Type="http://schemas.microsoft.com/office/2007/relationships/hdphoto" Target="../media/hdphoto5.wdp"/><Relationship Id="rId15" Type="http://schemas.microsoft.com/office/2007/relationships/hdphoto" Target="../media/hdphoto8.wdp"/><Relationship Id="rId10" Type="http://schemas.openxmlformats.org/officeDocument/2006/relationships/image" Target="../media/image5.png"/><Relationship Id="rId4" Type="http://schemas.openxmlformats.org/officeDocument/2006/relationships/image" Target="../media/image11.png"/><Relationship Id="rId9" Type="http://schemas.microsoft.com/office/2007/relationships/hdphoto" Target="../media/hdphoto3.wdp"/><Relationship Id="rId1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microsoft.com/office/2007/relationships/hdphoto" Target="../media/hdphoto7.wdp"/><Relationship Id="rId3" Type="http://schemas.microsoft.com/office/2007/relationships/hdphoto" Target="../media/hdphoto6.wdp"/><Relationship Id="rId7" Type="http://schemas.microsoft.com/office/2007/relationships/hdphoto" Target="../media/hdphoto4.wdp"/><Relationship Id="rId12" Type="http://schemas.openxmlformats.org/officeDocument/2006/relationships/image" Target="../media/image14.png"/><Relationship Id="rId17" Type="http://schemas.microsoft.com/office/2007/relationships/hdphoto" Target="../media/hdphoto9.wdp"/><Relationship Id="rId2" Type="http://schemas.openxmlformats.org/officeDocument/2006/relationships/image" Target="../media/image12.png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microsoft.com/office/2007/relationships/hdphoto" Target="../media/hdphoto2.wdp"/><Relationship Id="rId5" Type="http://schemas.microsoft.com/office/2007/relationships/hdphoto" Target="../media/hdphoto5.wdp"/><Relationship Id="rId15" Type="http://schemas.microsoft.com/office/2007/relationships/hdphoto" Target="../media/hdphoto8.wdp"/><Relationship Id="rId10" Type="http://schemas.openxmlformats.org/officeDocument/2006/relationships/image" Target="../media/image5.png"/><Relationship Id="rId4" Type="http://schemas.openxmlformats.org/officeDocument/2006/relationships/image" Target="../media/image11.png"/><Relationship Id="rId9" Type="http://schemas.microsoft.com/office/2007/relationships/hdphoto" Target="../media/hdphoto3.wdp"/><Relationship Id="rId1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1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2.xml"/><Relationship Id="rId5" Type="http://schemas.microsoft.com/office/2007/relationships/hdphoto" Target="../media/hdphoto11.wdp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gif"/><Relationship Id="rId4" Type="http://schemas.openxmlformats.org/officeDocument/2006/relationships/image" Target="../media/image25.gi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gif"/><Relationship Id="rId2" Type="http://schemas.openxmlformats.org/officeDocument/2006/relationships/image" Target="../media/image34.gif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gif"/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5.png"/><Relationship Id="rId4" Type="http://schemas.microsoft.com/office/2007/relationships/hdphoto" Target="../media/hdphoto3.wdp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9.png"/><Relationship Id="rId7" Type="http://schemas.openxmlformats.org/officeDocument/2006/relationships/image" Target="../media/image5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Relationship Id="rId6" Type="http://schemas.microsoft.com/office/2007/relationships/hdphoto" Target="../media/hdphoto3.wdp"/><Relationship Id="rId5" Type="http://schemas.openxmlformats.org/officeDocument/2006/relationships/image" Target="../media/image7.png"/><Relationship Id="rId4" Type="http://schemas.microsoft.com/office/2007/relationships/hdphoto" Target="../media/hdphoto4.wdp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1.png"/><Relationship Id="rId7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microsoft.com/office/2007/relationships/hdphoto" Target="../media/hdphoto4.wdp"/><Relationship Id="rId5" Type="http://schemas.openxmlformats.org/officeDocument/2006/relationships/image" Target="../media/image9.png"/><Relationship Id="rId10" Type="http://schemas.microsoft.com/office/2007/relationships/hdphoto" Target="../media/hdphoto2.wdp"/><Relationship Id="rId4" Type="http://schemas.microsoft.com/office/2007/relationships/hdphoto" Target="../media/hdphoto5.wdp"/><Relationship Id="rId9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microsoft.com/office/2007/relationships/hdphoto" Target="../media/hdphoto6.wdp"/><Relationship Id="rId7" Type="http://schemas.microsoft.com/office/2007/relationships/hdphoto" Target="../media/hdphoto4.wdp"/><Relationship Id="rId12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microsoft.com/office/2007/relationships/hdphoto" Target="../media/hdphoto2.wdp"/><Relationship Id="rId5" Type="http://schemas.microsoft.com/office/2007/relationships/hdphoto" Target="../media/hdphoto5.wdp"/><Relationship Id="rId10" Type="http://schemas.openxmlformats.org/officeDocument/2006/relationships/image" Target="../media/image5.png"/><Relationship Id="rId4" Type="http://schemas.openxmlformats.org/officeDocument/2006/relationships/image" Target="../media/image11.png"/><Relationship Id="rId9" Type="http://schemas.microsoft.com/office/2007/relationships/hdphoto" Target="../media/hdphoto3.wdp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microsoft.com/office/2007/relationships/hdphoto" Target="../media/hdphoto7.wdp"/><Relationship Id="rId3" Type="http://schemas.microsoft.com/office/2007/relationships/hdphoto" Target="../media/hdphoto6.wdp"/><Relationship Id="rId7" Type="http://schemas.microsoft.com/office/2007/relationships/hdphoto" Target="../media/hdphoto4.wdp"/><Relationship Id="rId12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microsoft.com/office/2007/relationships/hdphoto" Target="../media/hdphoto2.wdp"/><Relationship Id="rId5" Type="http://schemas.microsoft.com/office/2007/relationships/hdphoto" Target="../media/hdphoto5.wdp"/><Relationship Id="rId10" Type="http://schemas.openxmlformats.org/officeDocument/2006/relationships/image" Target="../media/image5.png"/><Relationship Id="rId4" Type="http://schemas.openxmlformats.org/officeDocument/2006/relationships/image" Target="../media/image11.png"/><Relationship Id="rId9" Type="http://schemas.microsoft.com/office/2007/relationships/hdphoto" Target="../media/hdphoto3.wdp"/><Relationship Id="rId14" Type="http://schemas.openxmlformats.org/officeDocument/2006/relationships/image" Target="../media/image1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873748"/>
            <a:ext cx="12191999" cy="1984252"/>
          </a:xfrm>
        </p:spPr>
        <p:txBody>
          <a:bodyPr>
            <a:normAutofit/>
          </a:bodyPr>
          <a:lstStyle/>
          <a:p>
            <a:r>
              <a:rPr lang="en-US" sz="7200" b="1" dirty="0">
                <a:solidFill>
                  <a:schemeClr val="bg1"/>
                </a:solidFill>
                <a:effectLst>
                  <a:glow rad="50800">
                    <a:schemeClr val="tx1"/>
                  </a:glow>
                </a:effectLst>
              </a:rPr>
              <a:t>Complex Data EXplorer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752881" y="6632294"/>
            <a:ext cx="14391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 Dr</a:t>
            </a:r>
            <a:r>
              <a:rPr lang="en-US" sz="1200" dirty="0"/>
              <a:t>. Lukas Mandrake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11056" y="-52062"/>
            <a:ext cx="4769885" cy="4589639"/>
          </a:xfrm>
          <a:prstGeom prst="rect">
            <a:avLst/>
          </a:prstGeom>
        </p:spPr>
      </p:pic>
      <p:sp>
        <p:nvSpPr>
          <p:cNvPr id="9" name="Text Box 4"/>
          <p:cNvSpPr txBox="1"/>
          <p:nvPr/>
        </p:nvSpPr>
        <p:spPr>
          <a:xfrm>
            <a:off x="5075723" y="1026967"/>
            <a:ext cx="2339508" cy="2613131"/>
          </a:xfrm>
          <a:prstGeom prst="rect">
            <a:avLst/>
          </a:prstGeom>
          <a:noFill/>
          <a:ln>
            <a:noFill/>
          </a:ln>
          <a:effectLst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6000" b="1" dirty="0">
                <a:ln>
                  <a:noFill/>
                </a:ln>
                <a:solidFill>
                  <a:srgbClr val="2B7F9A"/>
                </a:solidFill>
                <a:effectLst>
                  <a:glow rad="76200">
                    <a:srgbClr val="86ECF5"/>
                  </a:glow>
                </a:effectLst>
              </a:rPr>
              <a:t>Know</a:t>
            </a:r>
          </a:p>
          <a:p>
            <a:pPr algn="ctr"/>
            <a:r>
              <a:rPr lang="en-US" sz="6000" b="1" dirty="0">
                <a:ln>
                  <a:noFill/>
                </a:ln>
                <a:solidFill>
                  <a:srgbClr val="2B7F9A"/>
                </a:solidFill>
                <a:effectLst>
                  <a:glow rad="76200">
                    <a:srgbClr val="86ECF5"/>
                  </a:glow>
                </a:effectLst>
              </a:rPr>
              <a:t>Thy</a:t>
            </a:r>
          </a:p>
          <a:p>
            <a:pPr algn="ctr"/>
            <a:r>
              <a:rPr lang="en-US" sz="6000" b="1" dirty="0">
                <a:ln>
                  <a:noFill/>
                </a:ln>
                <a:solidFill>
                  <a:srgbClr val="2B7F9A"/>
                </a:solidFill>
                <a:effectLst>
                  <a:glow rad="76200">
                    <a:srgbClr val="86ECF5"/>
                  </a:glow>
                </a:effectLst>
              </a:rPr>
              <a:t>Data</a:t>
            </a:r>
            <a:endParaRPr lang="en-US" sz="6000" dirty="0">
              <a:solidFill>
                <a:srgbClr val="2B7F9A"/>
              </a:solidFill>
              <a:effectLst>
                <a:glow rad="76200">
                  <a:srgbClr val="86ECF5"/>
                </a:glow>
              </a:effectLst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523999" y="4208516"/>
            <a:ext cx="9144000" cy="2263697"/>
          </a:xfrm>
          <a:prstGeom prst="rect">
            <a:avLst/>
          </a:prstGeom>
          <a:noFill/>
          <a:scene3d>
            <a:camera prst="orthographicFront">
              <a:rot lat="19200000" lon="0" rev="0"/>
            </a:camera>
            <a:lightRig rig="threePt" dir="t"/>
          </a:scene3d>
        </p:spPr>
        <p:txBody>
          <a:bodyPr wrap="square" rtlCol="0">
            <a:spAutoFit/>
            <a:scene3d>
              <a:camera prst="perspectiveRelaxed">
                <a:rot lat="19800000" lon="0" rev="0"/>
              </a:camera>
              <a:lightRig rig="threePt" dir="t"/>
            </a:scene3d>
            <a:sp3d extrusionH="57150">
              <a:bevelT w="38100" h="38100"/>
            </a:sp3d>
          </a:bodyPr>
          <a:lstStyle/>
          <a:p>
            <a:pPr marL="0" marR="0" lvl="0" indent="0" algn="ctr" defTabSz="9144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6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uLnTx/>
                <a:uFillTx/>
                <a:latin typeface="Aharoni" pitchFamily="2" charset="-79"/>
                <a:cs typeface="Aharoni" pitchFamily="2" charset="-79"/>
              </a:rPr>
              <a:t>CODEX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91079" y="8618"/>
            <a:ext cx="36009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FFFF00"/>
                </a:solidFill>
              </a:rPr>
              <a:t>JPL Confidential</a:t>
            </a:r>
          </a:p>
          <a:p>
            <a:pPr algn="ctr"/>
            <a:r>
              <a:rPr lang="en-US" sz="2400" dirty="0">
                <a:solidFill>
                  <a:srgbClr val="FFFF00"/>
                </a:solidFill>
              </a:rPr>
              <a:t>Proposal-Sensitive Material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BA55C07-4860-6A44-A41D-D376FB19244C}"/>
              </a:ext>
            </a:extLst>
          </p:cNvPr>
          <p:cNvSpPr txBox="1"/>
          <p:nvPr/>
        </p:nvSpPr>
        <p:spPr>
          <a:xfrm>
            <a:off x="0" y="-52062"/>
            <a:ext cx="282410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C000"/>
                </a:solidFill>
              </a:rPr>
              <a:t>Supporters:</a:t>
            </a:r>
          </a:p>
          <a:p>
            <a:r>
              <a:rPr lang="en-US" sz="2400" dirty="0">
                <a:solidFill>
                  <a:srgbClr val="FFC000"/>
                </a:solidFill>
              </a:rPr>
              <a:t>DSWG</a:t>
            </a:r>
          </a:p>
          <a:p>
            <a:r>
              <a:rPr lang="en-US" sz="2400" dirty="0">
                <a:solidFill>
                  <a:srgbClr val="FFC000"/>
                </a:solidFill>
              </a:rPr>
              <a:t>AMMOS</a:t>
            </a:r>
          </a:p>
          <a:p>
            <a:r>
              <a:rPr lang="en-US" sz="2400" dirty="0">
                <a:solidFill>
                  <a:srgbClr val="FFC000"/>
                </a:solidFill>
              </a:rPr>
              <a:t>…and people like you</a:t>
            </a:r>
          </a:p>
        </p:txBody>
      </p:sp>
    </p:spTree>
    <p:extLst>
      <p:ext uri="{BB962C8B-B14F-4D97-AF65-F5344CB8AC3E}">
        <p14:creationId xmlns:p14="http://schemas.microsoft.com/office/powerpoint/2010/main" val="145175900"/>
      </p:ext>
    </p:extLst>
  </p:cSld>
  <p:clrMapOvr>
    <a:masterClrMapping/>
  </p:clrMapOvr>
  <p:transition spd="slow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"/>
            <a:ext cx="12192000" cy="808892"/>
          </a:xfrm>
          <a:solidFill>
            <a:srgbClr val="000000">
              <a:alpha val="50196"/>
            </a:srgbClr>
          </a:solidFill>
        </p:spPr>
        <p:txBody>
          <a:bodyPr>
            <a:noAutofit/>
          </a:bodyPr>
          <a:lstStyle/>
          <a:p>
            <a:r>
              <a:rPr lang="en-US" sz="4800" b="1" dirty="0">
                <a:solidFill>
                  <a:srgbClr val="00B0F0"/>
                </a:solidFill>
              </a:rPr>
              <a:t>A Common Need</a:t>
            </a:r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0" y="817685"/>
            <a:ext cx="12191999" cy="8792"/>
          </a:xfrm>
          <a:prstGeom prst="line">
            <a:avLst/>
          </a:prstGeom>
          <a:ln w="19050">
            <a:solidFill>
              <a:srgbClr val="2B68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68CCCA55-5887-4014-BB6F-0DB49C46CB9A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14484" y="851874"/>
            <a:ext cx="1769363" cy="13487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33" name="Picture 6" descr="https://www.jpl.nasa.gov/images/internet/20081118/internet.jpg">
            <a:extLst>
              <a:ext uri="{FF2B5EF4-FFF2-40B4-BE49-F238E27FC236}">
                <a16:creationId xmlns:a16="http://schemas.microsoft.com/office/drawing/2014/main" id="{53336FFC-5D93-4AAE-A3FB-D8CF5740BE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152" y="5475781"/>
            <a:ext cx="1770927" cy="13716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/>
        </p:spPr>
      </p:pic>
      <p:pic>
        <p:nvPicPr>
          <p:cNvPr id="35" name="Picture 8" descr="https://nisar.jpl.nasa.gov/images/carbonfront.jpg">
            <a:extLst>
              <a:ext uri="{FF2B5EF4-FFF2-40B4-BE49-F238E27FC236}">
                <a16:creationId xmlns:a16="http://schemas.microsoft.com/office/drawing/2014/main" id="{562E7FF9-8D11-4264-8271-BAF929741D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hq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153" y="3929105"/>
            <a:ext cx="1769364" cy="13716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/>
        </p:spPr>
      </p:pic>
      <p:pic>
        <p:nvPicPr>
          <p:cNvPr id="36" name="Picture 10" descr="https://theconnectivist.files.wordpress.com/2012/11/multitile.jpeg">
            <a:extLst>
              <a:ext uri="{FF2B5EF4-FFF2-40B4-BE49-F238E27FC236}">
                <a16:creationId xmlns:a16="http://schemas.microsoft.com/office/drawing/2014/main" id="{7E78212D-5CD7-4E61-96C8-B63E51D4E4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hq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53" y="2382429"/>
            <a:ext cx="1769364" cy="13716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/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D4199232-BCF0-4EE0-8F8E-B4E84E758C03}"/>
              </a:ext>
            </a:extLst>
          </p:cNvPr>
          <p:cNvPicPr>
            <a:picLocks/>
          </p:cNvPicPr>
          <p:nvPr/>
        </p:nvPicPr>
        <p:blipFill rotWithShape="1">
          <a:blip r:embed="rId10" cstate="hq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53" y="835753"/>
            <a:ext cx="1769364" cy="13716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1774BFE8-A258-4E9A-BD19-DE3D4115E2BF}"/>
              </a:ext>
            </a:extLst>
          </p:cNvPr>
          <p:cNvSpPr/>
          <p:nvPr/>
        </p:nvSpPr>
        <p:spPr>
          <a:xfrm>
            <a:off x="3326148" y="4908389"/>
            <a:ext cx="7091916" cy="1938992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txBody>
          <a:bodyPr wrap="square" anchor="ctr">
            <a:spAutoFit/>
          </a:bodyPr>
          <a:lstStyle/>
          <a:p>
            <a:r>
              <a:rPr lang="en-US" sz="2400" dirty="0">
                <a:solidFill>
                  <a:srgbClr val="00FFFF"/>
                </a:solidFill>
                <a:effectLst>
                  <a:glow rad="127000">
                    <a:schemeClr val="tx1"/>
                  </a:glow>
                </a:effectLst>
              </a:rPr>
              <a:t>“Take a look at my data and see what you think.”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</a:rPr>
              <a:t>Any troublesome issues? High correlation? Sparsity?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</a:rPr>
              <a:t>Perform quick modeling and make trial products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</a:rPr>
              <a:t>Try out many technologies to find good matches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</a:rPr>
              <a:t>Sanity check expected behavior &amp; provide feedback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72EFF9F-5000-45A2-AF77-81342D0B3C5F}"/>
              </a:ext>
            </a:extLst>
          </p:cNvPr>
          <p:cNvSpPr txBox="1"/>
          <p:nvPr/>
        </p:nvSpPr>
        <p:spPr>
          <a:xfrm>
            <a:off x="11942965" y="6594052"/>
            <a:ext cx="2667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1</a:t>
            </a:r>
          </a:p>
        </p:txBody>
      </p:sp>
      <p:pic>
        <p:nvPicPr>
          <p:cNvPr id="14" name="Picture 14" descr="https://imagecache.jpl.nasa.gov/images/640x350/D2017_0915_D739-16-640x350.jpg">
            <a:extLst>
              <a:ext uri="{FF2B5EF4-FFF2-40B4-BE49-F238E27FC236}">
                <a16:creationId xmlns:a16="http://schemas.microsoft.com/office/drawing/2014/main" id="{6E2A65AC-1B9F-440F-9D15-3E27024DF2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243" t="9757"/>
          <a:stretch/>
        </p:blipFill>
        <p:spPr bwMode="auto">
          <a:xfrm>
            <a:off x="10418064" y="2382429"/>
            <a:ext cx="1773936" cy="13716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extLst/>
        </p:spPr>
      </p:pic>
      <p:pic>
        <p:nvPicPr>
          <p:cNvPr id="17" name="Picture 14">
            <a:extLst>
              <a:ext uri="{FF2B5EF4-FFF2-40B4-BE49-F238E27FC236}">
                <a16:creationId xmlns:a16="http://schemas.microsoft.com/office/drawing/2014/main" id="{68230466-BF6A-4C2A-B6FD-A425A1BA6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 bwMode="auto">
          <a:xfrm>
            <a:off x="10418064" y="3988379"/>
            <a:ext cx="1773936" cy="132453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extLst/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110F9685-39B5-49C2-BE67-3B354A92E040}"/>
              </a:ext>
            </a:extLst>
          </p:cNvPr>
          <p:cNvGrpSpPr/>
          <p:nvPr/>
        </p:nvGrpSpPr>
        <p:grpSpPr>
          <a:xfrm>
            <a:off x="10420215" y="5593948"/>
            <a:ext cx="1773936" cy="1182328"/>
            <a:chOff x="9701841" y="1060544"/>
            <a:chExt cx="2362201" cy="1167234"/>
          </a:xfrm>
        </p:grpSpPr>
        <p:pic>
          <p:nvPicPr>
            <p:cNvPr id="19" name="Picture 14">
              <a:extLst>
                <a:ext uri="{FF2B5EF4-FFF2-40B4-BE49-F238E27FC236}">
                  <a16:creationId xmlns:a16="http://schemas.microsoft.com/office/drawing/2014/main" id="{1AF9DC37-86BC-48F1-80F7-ED7630AFEA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/>
            <a:stretch>
              <a:fillRect/>
            </a:stretch>
          </p:blipFill>
          <p:spPr bwMode="auto">
            <a:xfrm>
              <a:off x="9701841" y="1060544"/>
              <a:ext cx="2362201" cy="1167234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  <a:extLst/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AAF5B83-F2D5-40A2-8190-2A97FE5D2628}"/>
                </a:ext>
              </a:extLst>
            </p:cNvPr>
            <p:cNvSpPr/>
            <p:nvPr/>
          </p:nvSpPr>
          <p:spPr>
            <a:xfrm>
              <a:off x="9701841" y="1461853"/>
              <a:ext cx="2362201" cy="36461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</a:rPr>
                <a:t>Data Science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31481627"/>
      </p:ext>
    </p:extLst>
  </p:cSld>
  <p:clrMapOvr>
    <a:masterClrMapping/>
  </p:clrMapOvr>
  <p:transition spd="slow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"/>
            <a:ext cx="12192000" cy="808892"/>
          </a:xfrm>
          <a:solidFill>
            <a:srgbClr val="000000">
              <a:alpha val="50196"/>
            </a:srgbClr>
          </a:solidFill>
        </p:spPr>
        <p:txBody>
          <a:bodyPr>
            <a:noAutofit/>
          </a:bodyPr>
          <a:lstStyle/>
          <a:p>
            <a:r>
              <a:rPr lang="en-US" sz="4800" b="1" dirty="0">
                <a:solidFill>
                  <a:srgbClr val="00B0F0"/>
                </a:solidFill>
              </a:rPr>
              <a:t>A Common Need</a:t>
            </a:r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0" y="817685"/>
            <a:ext cx="12191999" cy="8792"/>
          </a:xfrm>
          <a:prstGeom prst="line">
            <a:avLst/>
          </a:prstGeom>
          <a:ln w="19050">
            <a:solidFill>
              <a:srgbClr val="2B68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68CCCA55-5887-4014-BB6F-0DB49C46CB9A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14484" y="851874"/>
            <a:ext cx="1769363" cy="13487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33" name="Picture 6" descr="https://www.jpl.nasa.gov/images/internet/20081118/internet.jpg">
            <a:extLst>
              <a:ext uri="{FF2B5EF4-FFF2-40B4-BE49-F238E27FC236}">
                <a16:creationId xmlns:a16="http://schemas.microsoft.com/office/drawing/2014/main" id="{53336FFC-5D93-4AAE-A3FB-D8CF5740BE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152" y="5475781"/>
            <a:ext cx="1770927" cy="13716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glow rad="228600">
              <a:schemeClr val="accent1">
                <a:satMod val="175000"/>
                <a:alpha val="40000"/>
              </a:schemeClr>
            </a:glow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/>
        </p:spPr>
      </p:pic>
      <p:pic>
        <p:nvPicPr>
          <p:cNvPr id="35" name="Picture 8" descr="https://nisar.jpl.nasa.gov/images/carbonfront.jpg">
            <a:extLst>
              <a:ext uri="{FF2B5EF4-FFF2-40B4-BE49-F238E27FC236}">
                <a16:creationId xmlns:a16="http://schemas.microsoft.com/office/drawing/2014/main" id="{562E7FF9-8D11-4264-8271-BAF929741D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hq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153" y="3929105"/>
            <a:ext cx="1769364" cy="13716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glow rad="228600">
              <a:schemeClr val="accent1">
                <a:satMod val="175000"/>
                <a:alpha val="40000"/>
              </a:schemeClr>
            </a:glow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/>
        </p:spPr>
      </p:pic>
      <p:pic>
        <p:nvPicPr>
          <p:cNvPr id="36" name="Picture 10" descr="https://theconnectivist.files.wordpress.com/2012/11/multitile.jpeg">
            <a:extLst>
              <a:ext uri="{FF2B5EF4-FFF2-40B4-BE49-F238E27FC236}">
                <a16:creationId xmlns:a16="http://schemas.microsoft.com/office/drawing/2014/main" id="{7E78212D-5CD7-4E61-96C8-B63E51D4E4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hq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53" y="2382429"/>
            <a:ext cx="1769364" cy="13716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glow rad="228600">
              <a:schemeClr val="accent1">
                <a:satMod val="175000"/>
                <a:alpha val="40000"/>
              </a:schemeClr>
            </a:glow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/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D4199232-BCF0-4EE0-8F8E-B4E84E758C03}"/>
              </a:ext>
            </a:extLst>
          </p:cNvPr>
          <p:cNvPicPr>
            <a:picLocks/>
          </p:cNvPicPr>
          <p:nvPr/>
        </p:nvPicPr>
        <p:blipFill rotWithShape="1">
          <a:blip r:embed="rId10" cstate="hq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53" y="835753"/>
            <a:ext cx="1769364" cy="13716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glow rad="228600">
              <a:schemeClr val="accent1">
                <a:satMod val="175000"/>
                <a:alpha val="40000"/>
              </a:schemeClr>
            </a:glow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1774BFE8-A258-4E9A-BD19-DE3D4115E2BF}"/>
              </a:ext>
            </a:extLst>
          </p:cNvPr>
          <p:cNvSpPr/>
          <p:nvPr/>
        </p:nvSpPr>
        <p:spPr>
          <a:xfrm>
            <a:off x="1952440" y="834323"/>
            <a:ext cx="8282953" cy="5983176"/>
          </a:xfrm>
          <a:prstGeom prst="rect">
            <a:avLst/>
          </a:prstGeom>
          <a:solidFill>
            <a:srgbClr val="000000">
              <a:alpha val="65098"/>
            </a:srgbClr>
          </a:solidFill>
        </p:spPr>
        <p:txBody>
          <a:bodyPr wrap="square" anchor="ctr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00B0F0"/>
                </a:solidFill>
                <a:effectLst>
                  <a:glow rad="127000">
                    <a:schemeClr val="tx1"/>
                  </a:glow>
                </a:effectLst>
              </a:rPr>
              <a:t>High Dimensional time-series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00B0F0"/>
                </a:solidFill>
                <a:effectLst>
                  <a:glow rad="127000">
                    <a:schemeClr val="tx1"/>
                  </a:glow>
                </a:effectLst>
              </a:rPr>
              <a:t>Identify strange, outlier, or invalid values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00B0F0"/>
                </a:solidFill>
                <a:effectLst>
                  <a:glow rad="127000">
                    <a:schemeClr val="tx1"/>
                  </a:glow>
                </a:effectLst>
              </a:rPr>
              <a:t>Interactively explore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00B0F0"/>
                </a:solidFill>
                <a:effectLst>
                  <a:glow rad="127000">
                    <a:schemeClr val="tx1"/>
                  </a:glow>
                </a:effectLst>
              </a:rPr>
              <a:t>Build/falsify hypotheses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00B0F0"/>
                </a:solidFill>
                <a:effectLst>
                  <a:glow rad="127000">
                    <a:schemeClr val="tx1"/>
                  </a:glow>
                </a:effectLst>
              </a:rPr>
              <a:t>Interrogate relationships between cols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00B0F0"/>
                </a:solidFill>
                <a:effectLst>
                  <a:glow rad="127000">
                    <a:schemeClr val="tx1"/>
                  </a:glow>
                </a:effectLst>
              </a:rPr>
              <a:t>Find more events like this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00B0F0"/>
                </a:solidFill>
                <a:effectLst>
                  <a:glow rad="127000">
                    <a:schemeClr val="tx1"/>
                  </a:glow>
                </a:effectLst>
              </a:rPr>
              <a:t>Provide simple recipe to recognize events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00B0F0"/>
                </a:solidFill>
                <a:effectLst>
                  <a:glow rad="127000">
                    <a:schemeClr val="tx1"/>
                  </a:glow>
                </a:effectLst>
              </a:rPr>
              <a:t>Create predictive, explanatory models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00B0F0"/>
                </a:solidFill>
                <a:effectLst>
                  <a:glow rad="127000">
                    <a:schemeClr val="tx1"/>
                  </a:glow>
                </a:effectLst>
              </a:rPr>
              <a:t>How many families of data are present?</a:t>
            </a:r>
          </a:p>
          <a:p>
            <a:pPr algn="ctr">
              <a:lnSpc>
                <a:spcPct val="150000"/>
              </a:lnSpc>
              <a:spcBef>
                <a:spcPts val="600"/>
              </a:spcBef>
            </a:pPr>
            <a:r>
              <a:rPr lang="en-US" sz="4000" dirty="0">
                <a:solidFill>
                  <a:srgbClr val="00FFFF"/>
                </a:solidFill>
                <a:effectLst>
                  <a:glow rad="127000">
                    <a:schemeClr val="tx1"/>
                  </a:glow>
                </a:effectLst>
              </a:rPr>
              <a:t>Machine Learning was made for this!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72EFF9F-5000-45A2-AF77-81342D0B3C5F}"/>
              </a:ext>
            </a:extLst>
          </p:cNvPr>
          <p:cNvSpPr txBox="1"/>
          <p:nvPr/>
        </p:nvSpPr>
        <p:spPr>
          <a:xfrm>
            <a:off x="11942965" y="6594052"/>
            <a:ext cx="2667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1</a:t>
            </a:r>
          </a:p>
        </p:txBody>
      </p:sp>
      <p:pic>
        <p:nvPicPr>
          <p:cNvPr id="14" name="Picture 14" descr="https://imagecache.jpl.nasa.gov/images/640x350/D2017_0915_D739-16-640x350.jpg">
            <a:extLst>
              <a:ext uri="{FF2B5EF4-FFF2-40B4-BE49-F238E27FC236}">
                <a16:creationId xmlns:a16="http://schemas.microsoft.com/office/drawing/2014/main" id="{6E2A65AC-1B9F-440F-9D15-3E27024DF2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243" t="9757"/>
          <a:stretch/>
        </p:blipFill>
        <p:spPr bwMode="auto">
          <a:xfrm>
            <a:off x="10418064" y="2382429"/>
            <a:ext cx="1773936" cy="13716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  <a:extLst/>
        </p:spPr>
      </p:pic>
      <p:pic>
        <p:nvPicPr>
          <p:cNvPr id="17" name="Picture 14">
            <a:extLst>
              <a:ext uri="{FF2B5EF4-FFF2-40B4-BE49-F238E27FC236}">
                <a16:creationId xmlns:a16="http://schemas.microsoft.com/office/drawing/2014/main" id="{68230466-BF6A-4C2A-B6FD-A425A1BA6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 bwMode="auto">
          <a:xfrm>
            <a:off x="10418064" y="3988379"/>
            <a:ext cx="1773936" cy="132453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  <a:extLst/>
        </p:spPr>
      </p:pic>
      <p:pic>
        <p:nvPicPr>
          <p:cNvPr id="19" name="Picture 14">
            <a:extLst>
              <a:ext uri="{FF2B5EF4-FFF2-40B4-BE49-F238E27FC236}">
                <a16:creationId xmlns:a16="http://schemas.microsoft.com/office/drawing/2014/main" id="{1AF9DC37-86BC-48F1-80F7-ED7630AFEA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 bwMode="auto">
          <a:xfrm>
            <a:off x="10420215" y="5593948"/>
            <a:ext cx="1773936" cy="118232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  <a:extLst/>
        </p:spPr>
      </p:pic>
    </p:spTree>
    <p:extLst>
      <p:ext uri="{BB962C8B-B14F-4D97-AF65-F5344CB8AC3E}">
        <p14:creationId xmlns:p14="http://schemas.microsoft.com/office/powerpoint/2010/main" val="3010642562"/>
      </p:ext>
    </p:extLst>
  </p:cSld>
  <p:clrMapOvr>
    <a:masterClrMapping/>
  </p:clrMapOvr>
  <p:transition spd="slow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636928"/>
            <a:ext cx="12192000" cy="1584145"/>
          </a:xfrm>
          <a:solidFill>
            <a:srgbClr val="000000">
              <a:alpha val="50196"/>
            </a:srgbClr>
          </a:solidFill>
        </p:spPr>
        <p:txBody>
          <a:bodyPr>
            <a:noAutofit/>
          </a:bodyPr>
          <a:lstStyle/>
          <a:p>
            <a:r>
              <a:rPr lang="en-US" sz="11500" b="1" dirty="0">
                <a:solidFill>
                  <a:srgbClr val="00B0F0"/>
                </a:solidFill>
              </a:rPr>
              <a:t>Current State of Art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6581001"/>
            <a:ext cx="25518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Dr. Lukas Mandrake, Jack Lightholder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81AA269-DC06-4EF2-B431-706E43B4A1EB}"/>
              </a:ext>
            </a:extLst>
          </p:cNvPr>
          <p:cNvSpPr txBox="1"/>
          <p:nvPr/>
        </p:nvSpPr>
        <p:spPr>
          <a:xfrm>
            <a:off x="11942965" y="6594052"/>
            <a:ext cx="2667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925709091"/>
      </p:ext>
    </p:extLst>
  </p:cSld>
  <p:clrMapOvr>
    <a:masterClrMapping/>
  </p:clrMapOvr>
  <p:transition spd="slow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"/>
            <a:ext cx="12192000" cy="808892"/>
          </a:xfrm>
          <a:solidFill>
            <a:srgbClr val="000000">
              <a:alpha val="50196"/>
            </a:srgbClr>
          </a:solidFill>
        </p:spPr>
        <p:txBody>
          <a:bodyPr>
            <a:noAutofit/>
          </a:bodyPr>
          <a:lstStyle/>
          <a:p>
            <a:r>
              <a:rPr lang="en-US" sz="4800" b="1" dirty="0">
                <a:solidFill>
                  <a:srgbClr val="00B0F0"/>
                </a:solidFill>
              </a:rPr>
              <a:t>Current State of the Art</a:t>
            </a:r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0" y="817685"/>
            <a:ext cx="12191999" cy="8792"/>
          </a:xfrm>
          <a:prstGeom prst="line">
            <a:avLst/>
          </a:prstGeom>
          <a:ln w="19050">
            <a:solidFill>
              <a:srgbClr val="2B68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0" y="6581001"/>
            <a:ext cx="25518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Dr. Lukas Mandrake, Jack Lightholder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928ECD0-E143-442D-B69B-5CB83C7CF257}"/>
              </a:ext>
            </a:extLst>
          </p:cNvPr>
          <p:cNvSpPr/>
          <p:nvPr/>
        </p:nvSpPr>
        <p:spPr>
          <a:xfrm>
            <a:off x="4614530" y="948070"/>
            <a:ext cx="7113182" cy="2677656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txBody>
          <a:bodyPr wrap="square" anchor="t" anchorCtr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FFFF"/>
                </a:solidFill>
                <a:effectLst>
                  <a:glow rad="127000">
                    <a:schemeClr val="tx1"/>
                  </a:glow>
                </a:effectLst>
              </a:rPr>
              <a:t>Python, </a:t>
            </a:r>
            <a:r>
              <a:rPr lang="en-US" sz="2400" dirty="0" err="1">
                <a:solidFill>
                  <a:srgbClr val="00FFFF"/>
                </a:solidFill>
                <a:effectLst>
                  <a:glow rad="127000">
                    <a:schemeClr val="tx1"/>
                  </a:glow>
                </a:effectLst>
              </a:rPr>
              <a:t>Matlab</a:t>
            </a:r>
            <a:r>
              <a:rPr lang="en-US" sz="2400" dirty="0">
                <a:solidFill>
                  <a:srgbClr val="00FFFF"/>
                </a:solidFill>
                <a:effectLst>
                  <a:glow rad="127000">
                    <a:schemeClr val="tx1"/>
                  </a:glow>
                </a:effectLst>
              </a:rPr>
              <a:t>, R scripts… lots of them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FFFF"/>
                </a:solidFill>
                <a:effectLst>
                  <a:glow rad="127000">
                    <a:schemeClr val="tx1"/>
                  </a:glow>
                </a:effectLst>
              </a:rPr>
              <a:t>Great for routine processing / checking known issues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FFFF"/>
                </a:solidFill>
                <a:effectLst>
                  <a:glow rad="127000">
                    <a:schemeClr val="tx1"/>
                  </a:glow>
                </a:effectLst>
              </a:rPr>
              <a:t>Very inefficient for exploration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BD259"/>
                </a:solidFill>
                <a:effectLst>
                  <a:glow rad="127000">
                    <a:schemeClr val="tx1"/>
                  </a:glow>
                </a:effectLst>
              </a:rPr>
              <a:t>Did you search for all potential problems?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BD259"/>
                </a:solidFill>
                <a:effectLst>
                  <a:glow rad="127000">
                    <a:schemeClr val="tx1"/>
                  </a:glow>
                </a:effectLst>
              </a:rPr>
              <a:t>Did you verify all assumptions?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BD259"/>
                </a:solidFill>
                <a:effectLst>
                  <a:glow rad="127000">
                    <a:schemeClr val="tx1"/>
                  </a:glow>
                </a:effectLst>
              </a:rPr>
              <a:t>Did you thoroughly visualize your entire data?</a:t>
            </a:r>
          </a:p>
          <a:p>
            <a:endParaRPr lang="en-US" sz="24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81AA269-DC06-4EF2-B431-706E43B4A1EB}"/>
              </a:ext>
            </a:extLst>
          </p:cNvPr>
          <p:cNvSpPr txBox="1"/>
          <p:nvPr/>
        </p:nvSpPr>
        <p:spPr>
          <a:xfrm>
            <a:off x="11942965" y="6594052"/>
            <a:ext cx="2667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BF12DC-D7C0-40EE-8CC1-F0288A0FA2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17" y="948070"/>
            <a:ext cx="4373733" cy="26600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170340A-64C4-4B09-B951-C349ED595C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17" y="3752850"/>
            <a:ext cx="4365494" cy="1829243"/>
          </a:xfrm>
          <a:prstGeom prst="rect">
            <a:avLst/>
          </a:prstGeom>
        </p:spPr>
      </p:pic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07A09FD8-1822-47A5-B91A-E6F2A8DC305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82649466"/>
              </p:ext>
            </p:extLst>
          </p:nvPr>
        </p:nvGraphicFramePr>
        <p:xfrm>
          <a:off x="5459704" y="3544727"/>
          <a:ext cx="5007936" cy="33132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FC7C3575-EC6C-4713-8358-CA3922CCF0CA}"/>
              </a:ext>
            </a:extLst>
          </p:cNvPr>
          <p:cNvSpPr/>
          <p:nvPr/>
        </p:nvSpPr>
        <p:spPr>
          <a:xfrm>
            <a:off x="5076553" y="3143940"/>
            <a:ext cx="20116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effectLst>
                  <a:glow rad="127000">
                    <a:schemeClr val="tx1"/>
                  </a:glow>
                </a:effectLst>
              </a:rPr>
              <a:t>Of Course not!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9109519"/>
      </p:ext>
    </p:extLst>
  </p:cSld>
  <p:clrMapOvr>
    <a:masterClrMapping/>
  </p:clrMapOvr>
  <p:transition spd="slow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"/>
            <a:ext cx="12192000" cy="808892"/>
          </a:xfrm>
          <a:solidFill>
            <a:srgbClr val="000000">
              <a:alpha val="50196"/>
            </a:srgbClr>
          </a:solidFill>
        </p:spPr>
        <p:txBody>
          <a:bodyPr>
            <a:noAutofit/>
          </a:bodyPr>
          <a:lstStyle/>
          <a:p>
            <a:r>
              <a:rPr lang="en-US" sz="4800" b="1" dirty="0">
                <a:solidFill>
                  <a:srgbClr val="00B0F0"/>
                </a:solidFill>
              </a:rPr>
              <a:t>New Concept</a:t>
            </a:r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0" y="817685"/>
            <a:ext cx="12191999" cy="8792"/>
          </a:xfrm>
          <a:prstGeom prst="line">
            <a:avLst/>
          </a:prstGeom>
          <a:ln w="19050">
            <a:solidFill>
              <a:srgbClr val="2B68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0" y="6581001"/>
            <a:ext cx="25518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Dr. Lukas Mandrake, Jack Lightholder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928ECD0-E143-442D-B69B-5CB83C7CF257}"/>
              </a:ext>
            </a:extLst>
          </p:cNvPr>
          <p:cNvSpPr/>
          <p:nvPr/>
        </p:nvSpPr>
        <p:spPr>
          <a:xfrm>
            <a:off x="4614530" y="948070"/>
            <a:ext cx="7113182" cy="1938992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txBody>
          <a:bodyPr wrap="square" anchor="t" anchorCtr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FFFF"/>
                </a:solidFill>
                <a:effectLst>
                  <a:glow rad="127000">
                    <a:schemeClr val="tx1"/>
                  </a:glow>
                </a:effectLst>
              </a:rPr>
              <a:t>Don’t fuss over buggy code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FFFF"/>
                </a:solidFill>
                <a:effectLst>
                  <a:glow rad="127000">
                    <a:schemeClr val="tx1"/>
                  </a:glow>
                </a:effectLst>
              </a:rPr>
              <a:t>Interactively graph and explore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FFFF"/>
                </a:solidFill>
                <a:effectLst>
                  <a:glow rad="127000">
                    <a:schemeClr val="tx1"/>
                  </a:glow>
                </a:effectLst>
              </a:rPr>
              <a:t>Beautiful interface to many ML approaches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FFFF"/>
                </a:solidFill>
                <a:effectLst>
                  <a:glow rad="127000">
                    <a:schemeClr val="tx1"/>
                  </a:glow>
                </a:effectLst>
              </a:rPr>
              <a:t>Tools to address the Common Need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FFFF"/>
                </a:solidFill>
                <a:effectLst>
                  <a:glow rad="127000">
                    <a:schemeClr val="tx1"/>
                  </a:glow>
                </a:effectLst>
              </a:rPr>
              <a:t>Writes the code for you afterwards!</a:t>
            </a:r>
            <a:endParaRPr lang="en-US" sz="24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81AA269-DC06-4EF2-B431-706E43B4A1EB}"/>
              </a:ext>
            </a:extLst>
          </p:cNvPr>
          <p:cNvSpPr txBox="1"/>
          <p:nvPr/>
        </p:nvSpPr>
        <p:spPr>
          <a:xfrm>
            <a:off x="11942965" y="6594052"/>
            <a:ext cx="2667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BF12DC-D7C0-40EE-8CC1-F0288A0FA2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617" y="948070"/>
            <a:ext cx="4373733" cy="26600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170340A-64C4-4B09-B951-C349ED595C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617" y="3752850"/>
            <a:ext cx="4365494" cy="1829243"/>
          </a:xfrm>
          <a:prstGeom prst="rect">
            <a:avLst/>
          </a:prstGeom>
        </p:spPr>
      </p:pic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07A09FD8-1822-47A5-B91A-E6F2A8DC305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72984025"/>
              </p:ext>
            </p:extLst>
          </p:nvPr>
        </p:nvGraphicFramePr>
        <p:xfrm>
          <a:off x="5459704" y="3544728"/>
          <a:ext cx="5007936" cy="33132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95DC182F-EE39-4E31-86AF-0744AAE45A3D}"/>
              </a:ext>
            </a:extLst>
          </p:cNvPr>
          <p:cNvSpPr/>
          <p:nvPr/>
        </p:nvSpPr>
        <p:spPr>
          <a:xfrm>
            <a:off x="739640" y="817685"/>
            <a:ext cx="2614818" cy="53860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4400" b="1" dirty="0">
                <a:solidFill>
                  <a:srgbClr val="C00000">
                    <a:alpha val="25000"/>
                  </a:srgbClr>
                </a:solidFill>
                <a:effectLst>
                  <a:glow rad="127000">
                    <a:schemeClr val="tx1"/>
                  </a:glow>
                </a:effectLst>
              </a:rPr>
              <a:t>X</a:t>
            </a:r>
            <a:endParaRPr lang="en-US" b="1" dirty="0">
              <a:solidFill>
                <a:srgbClr val="C00000">
                  <a:alpha val="2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369413"/>
      </p:ext>
    </p:extLst>
  </p:cSld>
  <p:clrMapOvr>
    <a:masterClrMapping/>
  </p:clrMapOvr>
  <p:transition spd="slow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636928"/>
            <a:ext cx="12192000" cy="1584145"/>
          </a:xfrm>
          <a:solidFill>
            <a:srgbClr val="000000">
              <a:alpha val="50196"/>
            </a:srgbClr>
          </a:solidFill>
        </p:spPr>
        <p:txBody>
          <a:bodyPr>
            <a:noAutofit/>
          </a:bodyPr>
          <a:lstStyle/>
          <a:p>
            <a:r>
              <a:rPr lang="en-US" sz="11500" b="1" dirty="0">
                <a:solidFill>
                  <a:srgbClr val="00B0F0"/>
                </a:solidFill>
              </a:rPr>
              <a:t>CODEX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6581001"/>
            <a:ext cx="25518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Dr. Lukas Mandrake, Jack Lightholder</a:t>
            </a:r>
          </a:p>
        </p:txBody>
      </p:sp>
    </p:spTree>
    <p:extLst>
      <p:ext uri="{BB962C8B-B14F-4D97-AF65-F5344CB8AC3E}">
        <p14:creationId xmlns:p14="http://schemas.microsoft.com/office/powerpoint/2010/main" val="4200524832"/>
      </p:ext>
    </p:extLst>
  </p:cSld>
  <p:clrMapOvr>
    <a:masterClrMapping/>
  </p:clrMapOvr>
  <p:transition spd="slow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7928ECD0-E143-442D-B69B-5CB83C7CF257}"/>
              </a:ext>
            </a:extLst>
          </p:cNvPr>
          <p:cNvSpPr/>
          <p:nvPr/>
        </p:nvSpPr>
        <p:spPr>
          <a:xfrm>
            <a:off x="0" y="808893"/>
            <a:ext cx="8706678" cy="5878532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txBody>
          <a:bodyPr wrap="square" anchor="t" anchorCtr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FFFF"/>
                </a:solidFill>
                <a:effectLst>
                  <a:glow rad="127000">
                    <a:schemeClr val="tx1"/>
                  </a:glow>
                </a:effectLst>
              </a:rPr>
              <a:t>Easy, interactive graphing</a:t>
            </a:r>
            <a:br>
              <a:rPr lang="en-US" sz="2400" dirty="0">
                <a:solidFill>
                  <a:srgbClr val="00FFFF"/>
                </a:solidFill>
                <a:effectLst>
                  <a:glow rad="127000">
                    <a:schemeClr val="tx1"/>
                  </a:glow>
                </a:effectLst>
              </a:rPr>
            </a:br>
            <a:r>
              <a:rPr lang="en-US" sz="2400" dirty="0">
                <a:solidFill>
                  <a:srgbClr val="00FFFF"/>
                </a:solidFill>
                <a:effectLst>
                  <a:glow rad="127000">
                    <a:schemeClr val="tx1"/>
                  </a:glow>
                </a:effectLst>
              </a:rPr>
              <a:t>- </a:t>
            </a:r>
            <a:r>
              <a:rPr lang="en-US" sz="2400" dirty="0">
                <a:solidFill>
                  <a:srgbClr val="00B0F0"/>
                </a:solidFill>
                <a:effectLst>
                  <a:glow rad="127000">
                    <a:schemeClr val="tx1"/>
                  </a:glow>
                </a:effectLst>
              </a:rPr>
              <a:t>scatter, heatmap, histogram, line, bar</a:t>
            </a:r>
            <a:br>
              <a:rPr lang="en-US" sz="2400" dirty="0">
                <a:solidFill>
                  <a:srgbClr val="00B0F0"/>
                </a:solidFill>
                <a:effectLst>
                  <a:glow rad="127000">
                    <a:schemeClr val="tx1"/>
                  </a:glow>
                </a:effectLst>
              </a:rPr>
            </a:br>
            <a:r>
              <a:rPr lang="en-US" sz="2400" dirty="0">
                <a:solidFill>
                  <a:srgbClr val="00B0F0"/>
                </a:solidFill>
                <a:effectLst>
                  <a:glow rad="127000">
                    <a:schemeClr val="tx1"/>
                  </a:glow>
                </a:effectLst>
              </a:rPr>
              <a:t>- linked: data here can be found everywhere else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FFFF"/>
              </a:solidFill>
              <a:effectLst>
                <a:glow rad="127000">
                  <a:schemeClr val="tx1"/>
                </a:glow>
              </a:effectLst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FFFF"/>
                </a:solidFill>
                <a:effectLst>
                  <a:glow rad="127000">
                    <a:schemeClr val="tx1"/>
                  </a:glow>
                </a:effectLst>
              </a:rPr>
              <a:t>Continuous, visual guidance</a:t>
            </a:r>
            <a:br>
              <a:rPr lang="en-US" sz="2400" dirty="0">
                <a:solidFill>
                  <a:srgbClr val="00FFFF"/>
                </a:solidFill>
                <a:effectLst>
                  <a:glow rad="127000">
                    <a:schemeClr val="tx1"/>
                  </a:glow>
                </a:effectLst>
              </a:rPr>
            </a:br>
            <a:r>
              <a:rPr lang="en-US" sz="2400" dirty="0">
                <a:solidFill>
                  <a:srgbClr val="00FFFF"/>
                </a:solidFill>
                <a:effectLst>
                  <a:glow rad="127000">
                    <a:schemeClr val="tx1"/>
                  </a:glow>
                </a:effectLst>
              </a:rPr>
              <a:t>- </a:t>
            </a:r>
            <a:r>
              <a:rPr lang="en-US" sz="2400" dirty="0">
                <a:solidFill>
                  <a:srgbClr val="00B0F0"/>
                </a:solidFill>
                <a:effectLst>
                  <a:glow rad="127000">
                    <a:schemeClr val="tx1"/>
                  </a:glow>
                </a:effectLst>
              </a:rPr>
              <a:t>No question without rich support to guide answer</a:t>
            </a:r>
            <a:br>
              <a:rPr lang="en-US" sz="2400" dirty="0">
                <a:solidFill>
                  <a:srgbClr val="00B0F0"/>
                </a:solidFill>
                <a:effectLst>
                  <a:glow rad="127000">
                    <a:schemeClr val="tx1"/>
                  </a:glow>
                </a:effectLst>
              </a:rPr>
            </a:br>
            <a:r>
              <a:rPr lang="en-US" sz="2400" dirty="0">
                <a:solidFill>
                  <a:srgbClr val="00B0F0"/>
                </a:solidFill>
                <a:effectLst>
                  <a:glow rad="127000">
                    <a:schemeClr val="tx1"/>
                  </a:glow>
                </a:effectLst>
              </a:rPr>
              <a:t>- No obscure numbers; permit visual selection &amp; previews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FFFF"/>
              </a:solidFill>
              <a:effectLst>
                <a:glow rad="127000">
                  <a:schemeClr val="tx1"/>
                </a:glow>
              </a:effectLst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FFFF"/>
                </a:solidFill>
                <a:effectLst>
                  <a:glow rad="127000">
                    <a:schemeClr val="tx1"/>
                  </a:glow>
                </a:effectLst>
              </a:rPr>
              <a:t>Fast interactivity</a:t>
            </a:r>
            <a:br>
              <a:rPr lang="en-US" sz="2400" dirty="0">
                <a:solidFill>
                  <a:srgbClr val="00FFFF"/>
                </a:solidFill>
                <a:effectLst>
                  <a:glow rad="127000">
                    <a:schemeClr val="tx1"/>
                  </a:glow>
                </a:effectLst>
              </a:rPr>
            </a:br>
            <a:r>
              <a:rPr lang="en-US" sz="2400" dirty="0">
                <a:solidFill>
                  <a:srgbClr val="00FFFF"/>
                </a:solidFill>
                <a:effectLst>
                  <a:glow rad="127000">
                    <a:schemeClr val="tx1"/>
                  </a:glow>
                </a:effectLst>
              </a:rPr>
              <a:t>- </a:t>
            </a:r>
            <a:r>
              <a:rPr lang="en-US" sz="2400" dirty="0">
                <a:solidFill>
                  <a:srgbClr val="00B0F0"/>
                </a:solidFill>
                <a:effectLst>
                  <a:glow rad="127000">
                    <a:schemeClr val="tx1"/>
                  </a:glow>
                </a:effectLst>
              </a:rPr>
              <a:t>Humans learn best by manipulating and studying: playing</a:t>
            </a:r>
            <a:br>
              <a:rPr lang="en-US" sz="2400" dirty="0">
                <a:solidFill>
                  <a:srgbClr val="00B0F0"/>
                </a:solidFill>
                <a:effectLst>
                  <a:glow rad="127000">
                    <a:schemeClr val="tx1"/>
                  </a:glow>
                </a:effectLst>
              </a:rPr>
            </a:br>
            <a:r>
              <a:rPr lang="en-US" sz="2400" dirty="0">
                <a:solidFill>
                  <a:srgbClr val="00B0F0"/>
                </a:solidFill>
                <a:effectLst>
                  <a:glow rad="127000">
                    <a:schemeClr val="tx1"/>
                  </a:glow>
                </a:effectLst>
              </a:rPr>
              <a:t>- Slow batch analyses lose context &amp; attention…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FFFF"/>
              </a:solidFill>
              <a:effectLst>
                <a:glow rad="127000">
                  <a:schemeClr val="tx1"/>
                </a:glow>
              </a:effectLst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FFFF"/>
                </a:solidFill>
                <a:effectLst>
                  <a:glow rad="127000">
                    <a:schemeClr val="tx1"/>
                  </a:glow>
                </a:effectLst>
              </a:rPr>
              <a:t>Never stop working</a:t>
            </a:r>
            <a:br>
              <a:rPr lang="en-US" sz="2400" dirty="0">
                <a:solidFill>
                  <a:srgbClr val="00FFFF"/>
                </a:solidFill>
                <a:effectLst>
                  <a:glow rad="127000">
                    <a:schemeClr val="tx1"/>
                  </a:glow>
                </a:effectLst>
              </a:rPr>
            </a:br>
            <a:r>
              <a:rPr lang="en-US" sz="2400" dirty="0">
                <a:solidFill>
                  <a:srgbClr val="00FFFF"/>
                </a:solidFill>
                <a:effectLst>
                  <a:glow rad="127000">
                    <a:schemeClr val="tx1"/>
                  </a:glow>
                </a:effectLst>
              </a:rPr>
              <a:t>- </a:t>
            </a:r>
            <a:r>
              <a:rPr lang="en-US" sz="2400" dirty="0">
                <a:solidFill>
                  <a:srgbClr val="00B0F0"/>
                </a:solidFill>
                <a:effectLst>
                  <a:glow rad="127000">
                    <a:schemeClr val="tx1"/>
                  </a:glow>
                </a:effectLst>
              </a:rPr>
              <a:t>Long analyses run in background</a:t>
            </a:r>
            <a:br>
              <a:rPr lang="en-US" sz="2400" dirty="0">
                <a:solidFill>
                  <a:srgbClr val="00B0F0"/>
                </a:solidFill>
                <a:effectLst>
                  <a:glow rad="127000">
                    <a:schemeClr val="tx1"/>
                  </a:glow>
                </a:effectLst>
              </a:rPr>
            </a:br>
            <a:r>
              <a:rPr lang="en-US" sz="2400" dirty="0">
                <a:solidFill>
                  <a:srgbClr val="00B0F0"/>
                </a:solidFill>
                <a:effectLst>
                  <a:glow rad="127000">
                    <a:schemeClr val="tx1"/>
                  </a:glow>
                </a:effectLst>
              </a:rPr>
              <a:t>- Always foreworn of time &amp; memory needs for all choices</a:t>
            </a:r>
            <a:endParaRPr lang="en-US" sz="24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"/>
            <a:ext cx="12192000" cy="808892"/>
          </a:xfrm>
          <a:solidFill>
            <a:srgbClr val="000000">
              <a:alpha val="50196"/>
            </a:srgbClr>
          </a:solidFill>
        </p:spPr>
        <p:txBody>
          <a:bodyPr>
            <a:noAutofit/>
          </a:bodyPr>
          <a:lstStyle/>
          <a:p>
            <a:r>
              <a:rPr lang="en-US" sz="4800" b="1" dirty="0">
                <a:solidFill>
                  <a:srgbClr val="00B0F0"/>
                </a:solidFill>
              </a:rPr>
              <a:t>Guiding Principles</a:t>
            </a:r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0" y="817685"/>
            <a:ext cx="12191999" cy="8792"/>
          </a:xfrm>
          <a:prstGeom prst="line">
            <a:avLst/>
          </a:prstGeom>
          <a:ln w="19050">
            <a:solidFill>
              <a:srgbClr val="2B68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0" y="6581001"/>
            <a:ext cx="25518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Dr. Lukas Mandrake, Jack Lightholder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81AA269-DC06-4EF2-B431-706E43B4A1EB}"/>
              </a:ext>
            </a:extLst>
          </p:cNvPr>
          <p:cNvSpPr txBox="1"/>
          <p:nvPr/>
        </p:nvSpPr>
        <p:spPr>
          <a:xfrm>
            <a:off x="11942965" y="6594052"/>
            <a:ext cx="2667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E0072F-D430-4913-87E7-17EFA17F8373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8202880" y="848178"/>
            <a:ext cx="3989119" cy="76960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DF7015E-D3EB-47F0-832E-D5C16620AE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2520" y="6438481"/>
            <a:ext cx="3700445" cy="3877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1155144-8EB0-2A48-8F57-7B1D50EA2E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2520" y="1911002"/>
            <a:ext cx="3843817" cy="21397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9CFAC5F-6BE0-B44C-BFFD-282DF4831A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74246" y="4189545"/>
            <a:ext cx="3812091" cy="2026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238031"/>
      </p:ext>
    </p:extLst>
  </p:cSld>
  <p:clrMapOvr>
    <a:masterClrMapping/>
  </p:clrMapOvr>
  <p:transition spd="slow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"/>
            <a:ext cx="12192000" cy="808892"/>
          </a:xfrm>
          <a:solidFill>
            <a:srgbClr val="000000">
              <a:alpha val="50196"/>
            </a:srgbClr>
          </a:solidFill>
        </p:spPr>
        <p:txBody>
          <a:bodyPr>
            <a:noAutofit/>
          </a:bodyPr>
          <a:lstStyle/>
          <a:p>
            <a:r>
              <a:rPr lang="en-US" sz="4800" b="1" dirty="0">
                <a:solidFill>
                  <a:srgbClr val="00B0F0"/>
                </a:solidFill>
              </a:rPr>
              <a:t>Initial Data Scan</a:t>
            </a:r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0" y="817685"/>
            <a:ext cx="12191999" cy="8792"/>
          </a:xfrm>
          <a:prstGeom prst="line">
            <a:avLst/>
          </a:prstGeom>
          <a:ln w="19050">
            <a:solidFill>
              <a:srgbClr val="2B68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0" y="6581001"/>
            <a:ext cx="25518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Dr. Lukas Mandrake, Jack Lightholder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81AA269-DC06-4EF2-B431-706E43B4A1EB}"/>
              </a:ext>
            </a:extLst>
          </p:cNvPr>
          <p:cNvSpPr txBox="1"/>
          <p:nvPr/>
        </p:nvSpPr>
        <p:spPr>
          <a:xfrm>
            <a:off x="11942965" y="6594052"/>
            <a:ext cx="2667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679175E-17A6-438D-BABD-F176C6E1455E}"/>
              </a:ext>
            </a:extLst>
          </p:cNvPr>
          <p:cNvSpPr/>
          <p:nvPr/>
        </p:nvSpPr>
        <p:spPr>
          <a:xfrm>
            <a:off x="139795" y="1069983"/>
            <a:ext cx="4432204" cy="5262979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txBody>
          <a:bodyPr wrap="square" anchor="t" anchorCtr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</a:rPr>
              <a:t>Easy: </a:t>
            </a:r>
            <a:r>
              <a:rPr lang="en-US" sz="2800" dirty="0" err="1">
                <a:solidFill>
                  <a:srgbClr val="00FFFF"/>
                </a:solidFill>
                <a:effectLst>
                  <a:glow rad="127000">
                    <a:schemeClr val="tx1"/>
                  </a:glow>
                </a:effectLst>
              </a:rPr>
              <a:t>NaN’s</a:t>
            </a:r>
            <a:r>
              <a:rPr lang="en-US" sz="2800" dirty="0">
                <a:solidFill>
                  <a:srgbClr val="00FFFF"/>
                </a:solidFill>
                <a:effectLst>
                  <a:glow rad="127000">
                    <a:schemeClr val="tx1"/>
                  </a:glow>
                </a:effectLst>
              </a:rPr>
              <a:t> and </a:t>
            </a:r>
            <a:r>
              <a:rPr lang="en-US" sz="2800" dirty="0" err="1">
                <a:solidFill>
                  <a:srgbClr val="00FFFF"/>
                </a:solidFill>
                <a:effectLst>
                  <a:glow rad="127000">
                    <a:schemeClr val="tx1"/>
                  </a:glow>
                </a:effectLst>
              </a:rPr>
              <a:t>Inf’s</a:t>
            </a:r>
            <a:endParaRPr lang="en-US" sz="2800" dirty="0">
              <a:solidFill>
                <a:srgbClr val="00FFFF"/>
              </a:solidFill>
              <a:effectLst>
                <a:glow rad="127000">
                  <a:schemeClr val="tx1"/>
                </a:glow>
              </a:effectLst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FF00"/>
                </a:solidFill>
                <a:effectLst>
                  <a:glow rad="127000">
                    <a:schemeClr val="tx1"/>
                  </a:glow>
                </a:effectLst>
              </a:rPr>
              <a:t>Moderate: </a:t>
            </a:r>
            <a:r>
              <a:rPr lang="en-US" sz="2800" dirty="0">
                <a:solidFill>
                  <a:srgbClr val="00FFFF"/>
                </a:solidFill>
                <a:effectLst>
                  <a:glow rad="127000">
                    <a:schemeClr val="tx1"/>
                  </a:glow>
                </a:effectLst>
              </a:rPr>
              <a:t>Sigma-outliers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C00000"/>
                </a:solidFill>
                <a:effectLst>
                  <a:glow rad="127000">
                    <a:schemeClr val="tx1"/>
                  </a:glow>
                </a:effectLst>
              </a:rPr>
              <a:t>Subtle: </a:t>
            </a:r>
            <a:r>
              <a:rPr lang="en-US" sz="2800" dirty="0">
                <a:solidFill>
                  <a:srgbClr val="00FFFF"/>
                </a:solidFill>
                <a:effectLst>
                  <a:glow rad="127000">
                    <a:schemeClr val="tx1"/>
                  </a:glow>
                </a:effectLst>
              </a:rPr>
              <a:t>Repeated values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00FFFF"/>
              </a:solidFill>
              <a:effectLst>
                <a:glow rad="127000">
                  <a:schemeClr val="tx1"/>
                </a:glow>
              </a:effectLst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FFFF"/>
                </a:solidFill>
                <a:effectLst>
                  <a:glow rad="127000">
                    <a:schemeClr val="tx1"/>
                  </a:glow>
                </a:effectLst>
              </a:rPr>
              <a:t>Which rows/columns affected?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00FFFF"/>
              </a:solidFill>
              <a:effectLst>
                <a:glow rad="127000">
                  <a:schemeClr val="tx1"/>
                </a:glow>
              </a:effectLst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FFFF"/>
                </a:solidFill>
                <a:effectLst>
                  <a:glow rad="127000">
                    <a:schemeClr val="tx1"/>
                  </a:glow>
                </a:effectLst>
              </a:rPr>
              <a:t>Just some bad rows to filter? Bad columns?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00FFFF"/>
              </a:solidFill>
              <a:effectLst>
                <a:glow rad="127000">
                  <a:schemeClr val="tx1"/>
                </a:glow>
              </a:effectLst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FFFF"/>
                </a:solidFill>
                <a:effectLst>
                  <a:glow rad="127000">
                    <a:schemeClr val="tx1"/>
                  </a:glow>
                </a:effectLst>
              </a:rPr>
              <a:t>“Sweep” thresholds to observe effects </a:t>
            </a:r>
            <a:endParaRPr lang="en-US" sz="28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90F4493-C39B-3F4D-B3B5-93FE694D7133}"/>
              </a:ext>
            </a:extLst>
          </p:cNvPr>
          <p:cNvSpPr/>
          <p:nvPr/>
        </p:nvSpPr>
        <p:spPr>
          <a:xfrm rot="16200000">
            <a:off x="6523854" y="2986476"/>
            <a:ext cx="117057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FFFF00"/>
                </a:solidFill>
              </a:rPr>
              <a:t>(actual footage)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2BF23B-9545-294A-8358-479621CD6D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1999" y="1157564"/>
            <a:ext cx="7620000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823999"/>
      </p:ext>
    </p:extLst>
  </p:cSld>
  <p:clrMapOvr>
    <a:masterClrMapping/>
  </p:clrMapOvr>
  <p:transition spd="slow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"/>
            <a:ext cx="12192000" cy="808892"/>
          </a:xfrm>
          <a:solidFill>
            <a:srgbClr val="000000">
              <a:alpha val="50196"/>
            </a:srgbClr>
          </a:solidFill>
        </p:spPr>
        <p:txBody>
          <a:bodyPr>
            <a:noAutofit/>
          </a:bodyPr>
          <a:lstStyle/>
          <a:p>
            <a:r>
              <a:rPr lang="en-US" sz="4800" b="1" dirty="0">
                <a:solidFill>
                  <a:srgbClr val="00B0F0"/>
                </a:solidFill>
              </a:rPr>
              <a:t>Interactive, Linked Graphs</a:t>
            </a:r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0" y="817685"/>
            <a:ext cx="12191999" cy="8792"/>
          </a:xfrm>
          <a:prstGeom prst="line">
            <a:avLst/>
          </a:prstGeom>
          <a:ln w="19050">
            <a:solidFill>
              <a:srgbClr val="2B68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0" y="6581001"/>
            <a:ext cx="25518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Dr. Lukas Mandrake, Jack Lightholder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928ECD0-E143-442D-B69B-5CB83C7CF257}"/>
              </a:ext>
            </a:extLst>
          </p:cNvPr>
          <p:cNvSpPr/>
          <p:nvPr/>
        </p:nvSpPr>
        <p:spPr>
          <a:xfrm>
            <a:off x="171570" y="835269"/>
            <a:ext cx="4922944" cy="5632311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txBody>
          <a:bodyPr wrap="square" anchor="t" anchorCtr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FFFF"/>
                </a:solidFill>
                <a:effectLst>
                  <a:glow rad="127000">
                    <a:schemeClr val="tx1"/>
                  </a:glow>
                </a:effectLst>
              </a:rPr>
              <a:t>Make discoveries just by selecting data in a graph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FFFF"/>
              </a:solidFill>
              <a:effectLst>
                <a:glow rad="127000">
                  <a:schemeClr val="tx1"/>
                </a:glow>
              </a:effectLst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FFFF"/>
                </a:solidFill>
                <a:effectLst>
                  <a:glow rad="127000">
                    <a:schemeClr val="tx1"/>
                  </a:glow>
                </a:effectLst>
              </a:rPr>
              <a:t>“I wonder what this group of data means?”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FFFF"/>
              </a:solidFill>
              <a:effectLst>
                <a:glow rad="127000">
                  <a:schemeClr val="tx1"/>
                </a:glow>
              </a:effectLst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FFFF"/>
                </a:solidFill>
                <a:effectLst>
                  <a:glow rad="127000">
                    <a:schemeClr val="tx1"/>
                  </a:glow>
                </a:effectLst>
              </a:rPr>
              <a:t>Rapidly prove / falsify hypotheses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FFFF"/>
              </a:solidFill>
              <a:effectLst>
                <a:glow rad="127000">
                  <a:schemeClr val="tx1"/>
                </a:glow>
              </a:effectLst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FFFF"/>
                </a:solidFill>
                <a:effectLst>
                  <a:glow rad="127000">
                    <a:schemeClr val="tx1"/>
                  </a:glow>
                </a:effectLst>
              </a:rPr>
              <a:t>Simple concept / “Wow!” factor to researchers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FFFF"/>
              </a:solidFill>
              <a:effectLst>
                <a:glow rad="127000">
                  <a:schemeClr val="tx1"/>
                </a:glow>
              </a:effectLst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FFFF"/>
                </a:solidFill>
                <a:effectLst>
                  <a:glow rad="127000">
                    <a:schemeClr val="tx1"/>
                  </a:glow>
                </a:effectLst>
              </a:rPr>
              <a:t>Perfect example of discovery through play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FFFF"/>
              </a:solidFill>
              <a:effectLst>
                <a:glow rad="127000">
                  <a:schemeClr val="tx1"/>
                </a:glow>
              </a:effectLst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FFFF"/>
                </a:solidFill>
                <a:effectLst>
                  <a:glow rad="127000">
                    <a:schemeClr val="tx1"/>
                  </a:glow>
                </a:effectLst>
              </a:rPr>
              <a:t>Will be extended to all graph types</a:t>
            </a:r>
            <a:endParaRPr lang="en-US" sz="24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81AA269-DC06-4EF2-B431-706E43B4A1EB}"/>
              </a:ext>
            </a:extLst>
          </p:cNvPr>
          <p:cNvSpPr txBox="1"/>
          <p:nvPr/>
        </p:nvSpPr>
        <p:spPr>
          <a:xfrm>
            <a:off x="11942965" y="6594052"/>
            <a:ext cx="2667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029F54-D1CE-F84E-A3FC-2D5AA7B710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4514" y="1068664"/>
            <a:ext cx="6981828" cy="528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225911"/>
      </p:ext>
    </p:extLst>
  </p:cSld>
  <p:clrMapOvr>
    <a:masterClrMapping/>
  </p:clrMapOvr>
  <p:transition spd="slow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"/>
            <a:ext cx="12192000" cy="808892"/>
          </a:xfrm>
          <a:solidFill>
            <a:srgbClr val="000000">
              <a:alpha val="50196"/>
            </a:srgbClr>
          </a:solidFill>
        </p:spPr>
        <p:txBody>
          <a:bodyPr>
            <a:noAutofit/>
          </a:bodyPr>
          <a:lstStyle/>
          <a:p>
            <a:r>
              <a:rPr lang="en-US" sz="4800" b="1" dirty="0">
                <a:solidFill>
                  <a:srgbClr val="00B0F0"/>
                </a:solidFill>
              </a:rPr>
              <a:t>How Many Kinds? (Clustering)</a:t>
            </a:r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0" y="817685"/>
            <a:ext cx="12191999" cy="8792"/>
          </a:xfrm>
          <a:prstGeom prst="line">
            <a:avLst/>
          </a:prstGeom>
          <a:ln w="19050">
            <a:solidFill>
              <a:srgbClr val="2B68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0" y="6581001"/>
            <a:ext cx="25518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Dr. Lukas Mandrake, Jack Lightholder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81AA269-DC06-4EF2-B431-706E43B4A1EB}"/>
              </a:ext>
            </a:extLst>
          </p:cNvPr>
          <p:cNvSpPr txBox="1"/>
          <p:nvPr/>
        </p:nvSpPr>
        <p:spPr>
          <a:xfrm>
            <a:off x="11942965" y="6594052"/>
            <a:ext cx="2667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06178ED-02E1-4722-9FF2-EDCA9C0404B0}"/>
              </a:ext>
            </a:extLst>
          </p:cNvPr>
          <p:cNvSpPr/>
          <p:nvPr/>
        </p:nvSpPr>
        <p:spPr>
          <a:xfrm>
            <a:off x="139794" y="1509662"/>
            <a:ext cx="4414487" cy="4401205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txBody>
          <a:bodyPr wrap="square" anchor="t" anchorCtr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FFFF"/>
                </a:solidFill>
                <a:effectLst>
                  <a:glow rad="127000">
                    <a:schemeClr val="tx1"/>
                  </a:glow>
                </a:effectLst>
              </a:rPr>
              <a:t>Can’t plot everything vs. everything else…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00FFFF"/>
              </a:solidFill>
              <a:effectLst>
                <a:glow rad="127000">
                  <a:schemeClr val="tx1"/>
                </a:glow>
              </a:effectLst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FFFF"/>
                </a:solidFill>
                <a:effectLst>
                  <a:glow rad="127000">
                    <a:schemeClr val="tx1"/>
                  </a:glow>
                </a:effectLst>
              </a:rPr>
              <a:t>Automatic search for interesting groups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00FFFF"/>
              </a:solidFill>
              <a:effectLst>
                <a:glow rad="127000">
                  <a:schemeClr val="tx1"/>
                </a:glow>
              </a:effectLst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FFFF"/>
                </a:solidFill>
                <a:effectLst>
                  <a:glow rad="127000">
                    <a:schemeClr val="tx1"/>
                  </a:glow>
                </a:effectLst>
              </a:rPr>
              <a:t>Perfect example of visual guidance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00FFFF"/>
              </a:solidFill>
              <a:effectLst>
                <a:glow rad="127000">
                  <a:schemeClr val="tx1"/>
                </a:glow>
              </a:effectLst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FFFF"/>
                </a:solidFill>
                <a:effectLst>
                  <a:glow rad="127000">
                    <a:schemeClr val="tx1"/>
                  </a:glow>
                </a:effectLst>
              </a:rPr>
              <a:t> Focus-of-attention tool</a:t>
            </a:r>
            <a:endParaRPr lang="en-US" sz="28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C46C2C-C5EA-E943-A900-6A9DD22384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4281" y="1492078"/>
            <a:ext cx="7620000" cy="436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025828"/>
      </p:ext>
    </p:extLst>
  </p:cSld>
  <p:clrMapOvr>
    <a:masterClrMapping/>
  </p:clrMapOvr>
  <p:transition spd="slow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636928"/>
            <a:ext cx="12192000" cy="1584145"/>
          </a:xfrm>
          <a:solidFill>
            <a:srgbClr val="000000">
              <a:alpha val="50196"/>
            </a:srgbClr>
          </a:solidFill>
        </p:spPr>
        <p:txBody>
          <a:bodyPr>
            <a:noAutofit/>
          </a:bodyPr>
          <a:lstStyle/>
          <a:p>
            <a:r>
              <a:rPr lang="en-US" sz="11500" b="1" dirty="0">
                <a:solidFill>
                  <a:srgbClr val="00B0F0"/>
                </a:solidFill>
              </a:rPr>
              <a:t>A Common Need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6581001"/>
            <a:ext cx="25518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Dr. Lukas Mandrake, Jack Lightholder</a:t>
            </a:r>
          </a:p>
        </p:txBody>
      </p:sp>
    </p:spTree>
    <p:extLst>
      <p:ext uri="{BB962C8B-B14F-4D97-AF65-F5344CB8AC3E}">
        <p14:creationId xmlns:p14="http://schemas.microsoft.com/office/powerpoint/2010/main" val="3396612644"/>
      </p:ext>
    </p:extLst>
  </p:cSld>
  <p:clrMapOvr>
    <a:masterClrMapping/>
  </p:clrMapOvr>
  <p:transition spd="slow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"/>
            <a:ext cx="12192000" cy="808892"/>
          </a:xfrm>
          <a:solidFill>
            <a:srgbClr val="000000">
              <a:alpha val="50196"/>
            </a:srgbClr>
          </a:solidFill>
        </p:spPr>
        <p:txBody>
          <a:bodyPr>
            <a:noAutofit/>
          </a:bodyPr>
          <a:lstStyle/>
          <a:p>
            <a:r>
              <a:rPr lang="en-US" sz="4800" b="1" dirty="0">
                <a:solidFill>
                  <a:srgbClr val="00B0F0"/>
                </a:solidFill>
              </a:rPr>
              <a:t>Find More Like This (Interactive Classification)</a:t>
            </a:r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0" y="817685"/>
            <a:ext cx="12191999" cy="8792"/>
          </a:xfrm>
          <a:prstGeom prst="line">
            <a:avLst/>
          </a:prstGeom>
          <a:ln w="19050">
            <a:solidFill>
              <a:srgbClr val="2B68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0" y="6581001"/>
            <a:ext cx="25518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Dr. Lukas Mandrake, Jack Lightholder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81AA269-DC06-4EF2-B431-706E43B4A1EB}"/>
              </a:ext>
            </a:extLst>
          </p:cNvPr>
          <p:cNvSpPr txBox="1"/>
          <p:nvPr/>
        </p:nvSpPr>
        <p:spPr>
          <a:xfrm>
            <a:off x="11942965" y="6594052"/>
            <a:ext cx="2667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C021D0E-8C92-4286-9BBD-22C819482E1A}"/>
              </a:ext>
            </a:extLst>
          </p:cNvPr>
          <p:cNvSpPr/>
          <p:nvPr/>
        </p:nvSpPr>
        <p:spPr>
          <a:xfrm>
            <a:off x="139794" y="1294218"/>
            <a:ext cx="7182031" cy="4832092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txBody>
          <a:bodyPr wrap="square" anchor="t" anchorCtr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FFFF"/>
                </a:solidFill>
                <a:effectLst>
                  <a:glow rad="127000">
                    <a:schemeClr val="tx1"/>
                  </a:glow>
                </a:effectLst>
              </a:rPr>
              <a:t>Starts with examples of desired events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00FFFF"/>
              </a:solidFill>
              <a:effectLst>
                <a:glow rad="127000">
                  <a:schemeClr val="tx1"/>
                </a:glow>
              </a:effectLst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FFFF"/>
                </a:solidFill>
                <a:effectLst>
                  <a:glow rad="127000">
                    <a:schemeClr val="tx1"/>
                  </a:glow>
                </a:effectLst>
              </a:rPr>
              <a:t>Brush them in time: positive label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00FFFF"/>
              </a:solidFill>
              <a:effectLst>
                <a:glow rad="127000">
                  <a:schemeClr val="tx1"/>
                </a:glow>
              </a:effectLst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FFFF"/>
                </a:solidFill>
                <a:effectLst>
                  <a:glow rad="127000">
                    <a:schemeClr val="tx1"/>
                  </a:glow>
                </a:effectLst>
              </a:rPr>
              <a:t>Brush undesired regions: negative label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00FFFF"/>
              </a:solidFill>
              <a:effectLst>
                <a:glow rad="127000">
                  <a:schemeClr val="tx1"/>
                </a:glow>
              </a:effectLst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FFFF"/>
                </a:solidFill>
                <a:effectLst>
                  <a:glow rad="127000">
                    <a:schemeClr val="tx1"/>
                  </a:glow>
                </a:effectLst>
              </a:rPr>
              <a:t>Classify remainder of time as (un)desired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00FFFF"/>
              </a:solidFill>
              <a:effectLst>
                <a:glow rad="127000">
                  <a:schemeClr val="tx1"/>
                </a:glow>
              </a:effectLst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FFFF"/>
                </a:solidFill>
                <a:effectLst>
                  <a:glow rad="127000">
                    <a:schemeClr val="tx1"/>
                  </a:glow>
                </a:effectLst>
              </a:rPr>
              <a:t>Interactively modify “mistakes” to refine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00FFFF"/>
              </a:solidFill>
              <a:effectLst>
                <a:glow rad="127000">
                  <a:schemeClr val="tx1"/>
                </a:glow>
              </a:effectLst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FFFF"/>
                </a:solidFill>
                <a:effectLst>
                  <a:glow rad="127000">
                    <a:schemeClr val="tx1"/>
                  </a:glow>
                </a:effectLst>
              </a:rPr>
              <a:t>Finish with potential events &amp; trained model</a:t>
            </a:r>
            <a:endParaRPr lang="en-US" sz="28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A784D9-4F26-401D-A6AE-736D319B2B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8764" y="3429000"/>
            <a:ext cx="4152288" cy="321860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9085B8C-69AD-4D95-8F22-915375BE024D}"/>
              </a:ext>
            </a:extLst>
          </p:cNvPr>
          <p:cNvSpPr/>
          <p:nvPr/>
        </p:nvSpPr>
        <p:spPr>
          <a:xfrm>
            <a:off x="7477123" y="3085094"/>
            <a:ext cx="32533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(notional, not yet implemented)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A15432-CF3D-429B-8E79-4F00211225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8764" y="1557792"/>
            <a:ext cx="4152288" cy="123475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6284BC8-F3C0-4D2F-8621-610B2DB79B25}"/>
              </a:ext>
            </a:extLst>
          </p:cNvPr>
          <p:cNvSpPr/>
          <p:nvPr/>
        </p:nvSpPr>
        <p:spPr>
          <a:xfrm>
            <a:off x="7477122" y="1170876"/>
            <a:ext cx="32533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(notional, not yet implemented)</a:t>
            </a:r>
          </a:p>
        </p:txBody>
      </p:sp>
    </p:spTree>
    <p:extLst>
      <p:ext uri="{BB962C8B-B14F-4D97-AF65-F5344CB8AC3E}">
        <p14:creationId xmlns:p14="http://schemas.microsoft.com/office/powerpoint/2010/main" val="269032084"/>
      </p:ext>
    </p:extLst>
  </p:cSld>
  <p:clrMapOvr>
    <a:masterClrMapping/>
  </p:clrMapOvr>
  <p:transition spd="slow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"/>
            <a:ext cx="12192000" cy="808892"/>
          </a:xfrm>
          <a:solidFill>
            <a:srgbClr val="000000">
              <a:alpha val="50196"/>
            </a:srgbClr>
          </a:solidFill>
        </p:spPr>
        <p:txBody>
          <a:bodyPr>
            <a:noAutofit/>
          </a:bodyPr>
          <a:lstStyle/>
          <a:p>
            <a:r>
              <a:rPr lang="en-US" sz="4800" b="1" dirty="0">
                <a:solidFill>
                  <a:srgbClr val="00B0F0"/>
                </a:solidFill>
              </a:rPr>
              <a:t>Explain This (Feature Selection / Endmembers)</a:t>
            </a:r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0" y="817685"/>
            <a:ext cx="12191999" cy="8792"/>
          </a:xfrm>
          <a:prstGeom prst="line">
            <a:avLst/>
          </a:prstGeom>
          <a:ln w="19050">
            <a:solidFill>
              <a:srgbClr val="2B68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0" y="6581001"/>
            <a:ext cx="25518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Dr. Lukas Mandrake, Jack Lightholder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81AA269-DC06-4EF2-B431-706E43B4A1EB}"/>
              </a:ext>
            </a:extLst>
          </p:cNvPr>
          <p:cNvSpPr txBox="1"/>
          <p:nvPr/>
        </p:nvSpPr>
        <p:spPr>
          <a:xfrm>
            <a:off x="11942965" y="6594052"/>
            <a:ext cx="2667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8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88DB0BE-D919-4015-92C6-DEFEA8CB2D00}"/>
              </a:ext>
            </a:extLst>
          </p:cNvPr>
          <p:cNvSpPr/>
          <p:nvPr/>
        </p:nvSpPr>
        <p:spPr>
          <a:xfrm>
            <a:off x="7393563" y="1109552"/>
            <a:ext cx="31944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(notional, not yet implemented)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0480302-122B-4807-AD28-4A7A87BED760}"/>
              </a:ext>
            </a:extLst>
          </p:cNvPr>
          <p:cNvSpPr/>
          <p:nvPr/>
        </p:nvSpPr>
        <p:spPr>
          <a:xfrm>
            <a:off x="139794" y="1091992"/>
            <a:ext cx="7182031" cy="5262979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txBody>
          <a:bodyPr wrap="square" anchor="t" anchorCtr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FFFF"/>
                </a:solidFill>
                <a:effectLst>
                  <a:glow rad="127000">
                    <a:schemeClr val="tx1"/>
                  </a:glow>
                </a:effectLst>
              </a:rPr>
              <a:t>Starts with subsets of interest</a:t>
            </a:r>
            <a:br>
              <a:rPr lang="en-US" sz="2800" dirty="0">
                <a:solidFill>
                  <a:srgbClr val="00FFFF"/>
                </a:solidFill>
                <a:effectLst>
                  <a:glow rad="127000">
                    <a:schemeClr val="tx1"/>
                  </a:glow>
                </a:effectLst>
              </a:rPr>
            </a:br>
            <a:r>
              <a:rPr lang="en-US" sz="2800" dirty="0">
                <a:solidFill>
                  <a:srgbClr val="00FFFF"/>
                </a:solidFill>
                <a:effectLst>
                  <a:glow rad="127000">
                    <a:schemeClr val="tx1"/>
                  </a:glow>
                </a:effectLst>
              </a:rPr>
              <a:t>- clustering or user-selected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00FFFF"/>
              </a:solidFill>
              <a:effectLst>
                <a:glow rad="127000">
                  <a:schemeClr val="tx1"/>
                </a:glow>
              </a:effectLst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FFFF"/>
                </a:solidFill>
                <a:effectLst>
                  <a:glow rad="127000">
                    <a:schemeClr val="tx1"/>
                  </a:glow>
                </a:effectLst>
              </a:rPr>
              <a:t>What columns best explain what’s special about one group vs another?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00FFFF"/>
              </a:solidFill>
              <a:effectLst>
                <a:glow rad="127000">
                  <a:schemeClr val="tx1"/>
                </a:glow>
              </a:effectLst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FFFF"/>
                </a:solidFill>
                <a:effectLst>
                  <a:glow rad="127000">
                    <a:schemeClr val="tx1"/>
                  </a:glow>
                </a:effectLst>
              </a:rPr>
              <a:t>If all data in this subset were made up of a linear mixture of N samples, which N best explain the data?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00FFFF"/>
              </a:solidFill>
              <a:effectLst>
                <a:glow rad="127000">
                  <a:schemeClr val="tx1"/>
                </a:glow>
              </a:effectLst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FFFF"/>
                </a:solidFill>
                <a:effectLst>
                  <a:glow rad="127000">
                    <a:schemeClr val="tx1"/>
                  </a:glow>
                </a:effectLst>
              </a:rPr>
              <a:t>For each sample, what mixture of these endmembers is required?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DA98A2-A90C-41D9-8179-99BF0B113B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2833" y="1478884"/>
            <a:ext cx="2863619" cy="273279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26FFACE-90D6-4AFE-824B-78F396C86C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2833" y="4546651"/>
            <a:ext cx="2863619" cy="225334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F7491570-8135-49D6-9325-1859FC4F205D}"/>
              </a:ext>
            </a:extLst>
          </p:cNvPr>
          <p:cNvSpPr/>
          <p:nvPr/>
        </p:nvSpPr>
        <p:spPr>
          <a:xfrm>
            <a:off x="7400188" y="4211677"/>
            <a:ext cx="31944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(notional, not yet implemented)</a:t>
            </a:r>
          </a:p>
        </p:txBody>
      </p:sp>
    </p:spTree>
    <p:extLst>
      <p:ext uri="{BB962C8B-B14F-4D97-AF65-F5344CB8AC3E}">
        <p14:creationId xmlns:p14="http://schemas.microsoft.com/office/powerpoint/2010/main" val="1399061884"/>
      </p:ext>
    </p:extLst>
  </p:cSld>
  <p:clrMapOvr>
    <a:masterClrMapping/>
  </p:clrMapOvr>
  <p:transition spd="slow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"/>
            <a:ext cx="12192000" cy="808892"/>
          </a:xfrm>
          <a:solidFill>
            <a:srgbClr val="000000">
              <a:alpha val="50196"/>
            </a:srgbClr>
          </a:solidFill>
        </p:spPr>
        <p:txBody>
          <a:bodyPr>
            <a:noAutofit/>
          </a:bodyPr>
          <a:lstStyle/>
          <a:p>
            <a:r>
              <a:rPr lang="en-US" sz="4800" b="1" dirty="0">
                <a:solidFill>
                  <a:srgbClr val="00B0F0"/>
                </a:solidFill>
              </a:rPr>
              <a:t>Predict This (Regression)</a:t>
            </a:r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0" y="817685"/>
            <a:ext cx="12191999" cy="8792"/>
          </a:xfrm>
          <a:prstGeom prst="line">
            <a:avLst/>
          </a:prstGeom>
          <a:ln w="19050">
            <a:solidFill>
              <a:srgbClr val="2B68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0" y="6581001"/>
            <a:ext cx="25518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Dr. Lukas Mandrake, Jack Lightholder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81AA269-DC06-4EF2-B431-706E43B4A1EB}"/>
              </a:ext>
            </a:extLst>
          </p:cNvPr>
          <p:cNvSpPr txBox="1"/>
          <p:nvPr/>
        </p:nvSpPr>
        <p:spPr>
          <a:xfrm>
            <a:off x="11942965" y="6594052"/>
            <a:ext cx="2667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9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3A607C6-BDE8-4EC1-BD51-301E419794D1}"/>
              </a:ext>
            </a:extLst>
          </p:cNvPr>
          <p:cNvSpPr/>
          <p:nvPr/>
        </p:nvSpPr>
        <p:spPr>
          <a:xfrm>
            <a:off x="139794" y="1794357"/>
            <a:ext cx="7182031" cy="3970318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txBody>
          <a:bodyPr wrap="square" anchor="t" anchorCtr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FFFF"/>
                </a:solidFill>
                <a:effectLst>
                  <a:glow rad="127000">
                    <a:schemeClr val="tx1"/>
                  </a:glow>
                </a:effectLst>
              </a:rPr>
              <a:t>Predict one column using others</a:t>
            </a:r>
            <a:br>
              <a:rPr lang="en-US" sz="2800" dirty="0">
                <a:solidFill>
                  <a:srgbClr val="00FFFF"/>
                </a:solidFill>
                <a:effectLst>
                  <a:glow rad="127000">
                    <a:schemeClr val="tx1"/>
                  </a:glow>
                </a:effectLst>
              </a:rPr>
            </a:br>
            <a:endParaRPr lang="en-US" sz="2800" dirty="0">
              <a:solidFill>
                <a:srgbClr val="00FFFF"/>
              </a:solidFill>
              <a:effectLst>
                <a:glow rad="127000">
                  <a:schemeClr val="tx1"/>
                </a:glow>
              </a:effectLst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FFFF"/>
                </a:solidFill>
                <a:effectLst>
                  <a:glow rad="127000">
                    <a:schemeClr val="tx1"/>
                  </a:glow>
                </a:effectLst>
              </a:rPr>
              <a:t>Simple: multivariate curve fitting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00FFFF"/>
              </a:solidFill>
              <a:effectLst>
                <a:glow rad="127000">
                  <a:schemeClr val="tx1"/>
                </a:glow>
              </a:effectLst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FFFF"/>
                </a:solidFill>
                <a:effectLst>
                  <a:glow rad="127000">
                    <a:schemeClr val="tx1"/>
                  </a:glow>
                </a:effectLst>
              </a:rPr>
              <a:t>Complex: Model-free ML regression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00FFFF"/>
              </a:solidFill>
              <a:effectLst>
                <a:glow rad="127000">
                  <a:schemeClr val="tx1"/>
                </a:glow>
              </a:effectLst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FFFF"/>
                </a:solidFill>
                <a:effectLst>
                  <a:glow rad="127000">
                    <a:schemeClr val="tx1"/>
                  </a:glow>
                </a:effectLst>
              </a:rPr>
              <a:t>Which columns proved most useful?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00FFFF"/>
              </a:solidFill>
              <a:effectLst>
                <a:glow rad="127000">
                  <a:schemeClr val="tx1"/>
                </a:glow>
              </a:effectLst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FFFF"/>
                </a:solidFill>
                <a:effectLst>
                  <a:glow rad="127000">
                    <a:schemeClr val="tx1"/>
                  </a:glow>
                </a:effectLst>
              </a:rPr>
              <a:t>What % variance explained for each?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9DC1C2-0514-4F31-B058-3F6A2FDCA6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9722" y="1305360"/>
            <a:ext cx="2577548" cy="25775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7AAAACA-CA31-428D-AC8E-27BE2C57EA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9722" y="4819618"/>
            <a:ext cx="2606300" cy="146604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8B0A396-7BF2-48A1-B321-DC3D04C1CCF9}"/>
              </a:ext>
            </a:extLst>
          </p:cNvPr>
          <p:cNvSpPr/>
          <p:nvPr/>
        </p:nvSpPr>
        <p:spPr>
          <a:xfrm>
            <a:off x="8115805" y="4450286"/>
            <a:ext cx="31944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(notional, not yet implemented)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9C64F88-DB63-454F-B220-2FC569B47235}"/>
              </a:ext>
            </a:extLst>
          </p:cNvPr>
          <p:cNvSpPr/>
          <p:nvPr/>
        </p:nvSpPr>
        <p:spPr>
          <a:xfrm>
            <a:off x="8069422" y="954387"/>
            <a:ext cx="31944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(notional, not yet implemented)</a:t>
            </a:r>
          </a:p>
        </p:txBody>
      </p:sp>
    </p:spTree>
    <p:extLst>
      <p:ext uri="{BB962C8B-B14F-4D97-AF65-F5344CB8AC3E}">
        <p14:creationId xmlns:p14="http://schemas.microsoft.com/office/powerpoint/2010/main" val="317253103"/>
      </p:ext>
    </p:extLst>
  </p:cSld>
  <p:clrMapOvr>
    <a:masterClrMapping/>
  </p:clrMapOvr>
  <p:transition spd="slow"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"/>
            <a:ext cx="12192000" cy="808892"/>
          </a:xfrm>
          <a:solidFill>
            <a:srgbClr val="000000">
              <a:alpha val="50196"/>
            </a:srgbClr>
          </a:solidFill>
        </p:spPr>
        <p:txBody>
          <a:bodyPr>
            <a:noAutofit/>
          </a:bodyPr>
          <a:lstStyle/>
          <a:p>
            <a:r>
              <a:rPr lang="en-US" sz="4800" b="1" dirty="0">
                <a:solidFill>
                  <a:srgbClr val="00B0F0"/>
                </a:solidFill>
              </a:rPr>
              <a:t>Remove Correlations (Dim Reduction)</a:t>
            </a:r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0" y="817685"/>
            <a:ext cx="12191999" cy="8792"/>
          </a:xfrm>
          <a:prstGeom prst="line">
            <a:avLst/>
          </a:prstGeom>
          <a:ln w="19050">
            <a:solidFill>
              <a:srgbClr val="2B68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0" y="6581001"/>
            <a:ext cx="25518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Dr. Lukas Mandrake, Jack Lightholder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81AA269-DC06-4EF2-B431-706E43B4A1EB}"/>
              </a:ext>
            </a:extLst>
          </p:cNvPr>
          <p:cNvSpPr txBox="1"/>
          <p:nvPr/>
        </p:nvSpPr>
        <p:spPr>
          <a:xfrm>
            <a:off x="11806084" y="6594052"/>
            <a:ext cx="4036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10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8217DCC-F551-4C73-A5F0-101BD9E14803}"/>
              </a:ext>
            </a:extLst>
          </p:cNvPr>
          <p:cNvSpPr/>
          <p:nvPr/>
        </p:nvSpPr>
        <p:spPr>
          <a:xfrm>
            <a:off x="80159" y="1213537"/>
            <a:ext cx="7182031" cy="4832092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txBody>
          <a:bodyPr wrap="square" anchor="t" anchorCtr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FFFF"/>
                </a:solidFill>
                <a:effectLst>
                  <a:glow rad="127000">
                    <a:schemeClr val="tx1"/>
                  </a:glow>
                </a:effectLst>
              </a:rPr>
              <a:t>Never need all the columns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00FFFF"/>
              </a:solidFill>
              <a:effectLst>
                <a:glow rad="127000">
                  <a:schemeClr val="tx1"/>
                </a:glow>
              </a:effectLst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FFFF"/>
                </a:solidFill>
                <a:effectLst>
                  <a:glow rad="127000">
                    <a:schemeClr val="tx1"/>
                  </a:glow>
                </a:effectLst>
              </a:rPr>
              <a:t>Because Physics exists, there are relationships between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00FFFF"/>
              </a:solidFill>
              <a:effectLst>
                <a:glow rad="127000">
                  <a:schemeClr val="tx1"/>
                </a:glow>
              </a:effectLst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FFFF"/>
                </a:solidFill>
                <a:effectLst>
                  <a:glow rad="127000">
                    <a:schemeClr val="tx1"/>
                  </a:glow>
                </a:effectLst>
              </a:rPr>
              <a:t>Find smaller set of new columns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00FFFF"/>
              </a:solidFill>
              <a:effectLst>
                <a:glow rad="127000">
                  <a:schemeClr val="tx1"/>
                </a:glow>
              </a:effectLst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FFFF"/>
                </a:solidFill>
                <a:effectLst>
                  <a:glow rad="127000">
                    <a:schemeClr val="tx1"/>
                  </a:glow>
                </a:effectLst>
              </a:rPr>
              <a:t>Can reveal essential relationships between original columns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00FFFF"/>
              </a:solidFill>
              <a:effectLst>
                <a:glow rad="127000">
                  <a:schemeClr val="tx1"/>
                </a:glow>
              </a:effectLst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FFFF"/>
                </a:solidFill>
                <a:effectLst>
                  <a:glow rad="127000">
                    <a:schemeClr val="tx1"/>
                  </a:glow>
                </a:effectLst>
              </a:rPr>
              <a:t>Graphs even hard-to-visualize datasets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EA8DFF-9447-44CC-BAEF-1BD086516F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3738" y="1645917"/>
            <a:ext cx="4160901" cy="387590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22812EE-81BE-4BEB-9992-4D26341B42E4}"/>
              </a:ext>
            </a:extLst>
          </p:cNvPr>
          <p:cNvSpPr/>
          <p:nvPr/>
        </p:nvSpPr>
        <p:spPr>
          <a:xfrm>
            <a:off x="7499579" y="1243304"/>
            <a:ext cx="31944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(notional, not yet implemented)</a:t>
            </a:r>
          </a:p>
        </p:txBody>
      </p:sp>
    </p:spTree>
    <p:extLst>
      <p:ext uri="{BB962C8B-B14F-4D97-AF65-F5344CB8AC3E}">
        <p14:creationId xmlns:p14="http://schemas.microsoft.com/office/powerpoint/2010/main" val="1704464670"/>
      </p:ext>
    </p:extLst>
  </p:cSld>
  <p:clrMapOvr>
    <a:masterClrMapping/>
  </p:clrMapOvr>
  <p:transition spd="slow"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"/>
            <a:ext cx="12192000" cy="808892"/>
          </a:xfrm>
          <a:solidFill>
            <a:srgbClr val="000000">
              <a:alpha val="50196"/>
            </a:srgbClr>
          </a:solidFill>
        </p:spPr>
        <p:txBody>
          <a:bodyPr>
            <a:noAutofit/>
          </a:bodyPr>
          <a:lstStyle/>
          <a:p>
            <a:r>
              <a:rPr lang="en-US" sz="4800" b="1" dirty="0">
                <a:solidFill>
                  <a:srgbClr val="00B0F0"/>
                </a:solidFill>
              </a:rPr>
              <a:t>Find Strange Things (Anomaly Finding)</a:t>
            </a:r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0" y="817685"/>
            <a:ext cx="12191999" cy="8792"/>
          </a:xfrm>
          <a:prstGeom prst="line">
            <a:avLst/>
          </a:prstGeom>
          <a:ln w="19050">
            <a:solidFill>
              <a:srgbClr val="2B68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0" y="6581001"/>
            <a:ext cx="25518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Dr. Lukas Mandrake, Jack Lightholder</a:t>
            </a:r>
          </a:p>
        </p:txBody>
      </p:sp>
      <p:pic>
        <p:nvPicPr>
          <p:cNvPr id="1026" name="Picture 2" descr="http://revolution-computing.typepad.com/.a/6a010534b1db25970b01b7c7309de7970b-800wi">
            <a:extLst>
              <a:ext uri="{FF2B5EF4-FFF2-40B4-BE49-F238E27FC236}">
                <a16:creationId xmlns:a16="http://schemas.microsoft.com/office/drawing/2014/main" id="{58498437-9856-4775-8077-12FC97E203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2042" y="1333434"/>
            <a:ext cx="4480923" cy="1190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D68A9A9-A016-494E-867C-5ED36C950728}"/>
              </a:ext>
            </a:extLst>
          </p:cNvPr>
          <p:cNvSpPr/>
          <p:nvPr/>
        </p:nvSpPr>
        <p:spPr>
          <a:xfrm>
            <a:off x="80159" y="2138409"/>
            <a:ext cx="7182031" cy="3108543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txBody>
          <a:bodyPr wrap="square" anchor="t" anchorCtr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FFFF"/>
                </a:solidFill>
                <a:effectLst>
                  <a:glow rad="127000">
                    <a:schemeClr val="tx1"/>
                  </a:glow>
                </a:effectLst>
              </a:rPr>
              <a:t>Starts with “normal” times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00FFFF"/>
              </a:solidFill>
              <a:effectLst>
                <a:glow rad="127000">
                  <a:schemeClr val="tx1"/>
                </a:glow>
              </a:effectLst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FFFF"/>
                </a:solidFill>
                <a:effectLst>
                  <a:glow rad="127000">
                    <a:schemeClr val="tx1"/>
                  </a:glow>
                </a:effectLst>
              </a:rPr>
              <a:t>Detect likelihood of normalcy elsewhere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00FFFF"/>
              </a:solidFill>
              <a:effectLst>
                <a:glow rad="127000">
                  <a:schemeClr val="tx1"/>
                </a:glow>
              </a:effectLst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FFFF"/>
                </a:solidFill>
                <a:effectLst>
                  <a:glow rad="127000">
                    <a:schemeClr val="tx1"/>
                  </a:glow>
                </a:effectLst>
              </a:rPr>
              <a:t>Least normal regions are anomalies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00FFFF"/>
              </a:solidFill>
              <a:effectLst>
                <a:glow rad="127000">
                  <a:schemeClr val="tx1"/>
                </a:glow>
              </a:effectLst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FFFF"/>
                </a:solidFill>
                <a:effectLst>
                  <a:glow rad="127000">
                    <a:schemeClr val="tx1"/>
                  </a:glow>
                </a:effectLst>
              </a:rPr>
              <a:t>Focus of attention for further investigation</a:t>
            </a:r>
          </a:p>
        </p:txBody>
      </p:sp>
      <p:pic>
        <p:nvPicPr>
          <p:cNvPr id="1028" name="Picture 4" descr="https://www.datascience.com/hs-fs/hubfs/Blog/introduction-to-anomaly-detection-learn-data-science-tutorials-sun-spots.png?t=1537568204611&amp;width=760&amp;name=introduction-to-anomaly-detection-learn-data-science-tutorials-sun-spots.png">
            <a:extLst>
              <a:ext uri="{FF2B5EF4-FFF2-40B4-BE49-F238E27FC236}">
                <a16:creationId xmlns:a16="http://schemas.microsoft.com/office/drawing/2014/main" id="{B87AEECB-0D1F-4A44-AB50-CF30C42776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70" t="10361" r="2497" b="10207"/>
          <a:stretch/>
        </p:blipFill>
        <p:spPr bwMode="auto">
          <a:xfrm>
            <a:off x="7462042" y="3288409"/>
            <a:ext cx="4480923" cy="2091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D83A500-C817-45F3-8A32-8E187D3ADEEF}"/>
              </a:ext>
            </a:extLst>
          </p:cNvPr>
          <p:cNvSpPr/>
          <p:nvPr/>
        </p:nvSpPr>
        <p:spPr>
          <a:xfrm>
            <a:off x="7368874" y="954387"/>
            <a:ext cx="31944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(notional, not yet implemented)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7438223-A9F2-4F48-95FB-916ECCEA8D54}"/>
              </a:ext>
            </a:extLst>
          </p:cNvPr>
          <p:cNvSpPr/>
          <p:nvPr/>
        </p:nvSpPr>
        <p:spPr>
          <a:xfrm>
            <a:off x="7368874" y="2919077"/>
            <a:ext cx="31944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(notional, not yet implemented)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30BFCF9-6E87-4FE9-9ABA-8B11D93CB0CC}"/>
              </a:ext>
            </a:extLst>
          </p:cNvPr>
          <p:cNvSpPr txBox="1"/>
          <p:nvPr/>
        </p:nvSpPr>
        <p:spPr>
          <a:xfrm>
            <a:off x="11806084" y="6594052"/>
            <a:ext cx="4036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3918707381"/>
      </p:ext>
    </p:extLst>
  </p:cSld>
  <p:clrMapOvr>
    <a:masterClrMapping/>
  </p:clrMapOvr>
  <p:transition spd="slow"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/>
          <p:cNvCxnSpPr/>
          <p:nvPr/>
        </p:nvCxnSpPr>
        <p:spPr>
          <a:xfrm flipV="1">
            <a:off x="0" y="817685"/>
            <a:ext cx="12191999" cy="8792"/>
          </a:xfrm>
          <a:prstGeom prst="line">
            <a:avLst/>
          </a:prstGeom>
          <a:ln w="19050">
            <a:solidFill>
              <a:srgbClr val="2B68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DF67BFEE-69FE-4956-8B80-7D1701E49129}"/>
              </a:ext>
            </a:extLst>
          </p:cNvPr>
          <p:cNvGrpSpPr/>
          <p:nvPr/>
        </p:nvGrpSpPr>
        <p:grpSpPr>
          <a:xfrm>
            <a:off x="265471" y="3068714"/>
            <a:ext cx="4518563" cy="3318833"/>
            <a:chOff x="1010265" y="4645742"/>
            <a:chExt cx="3126658" cy="2212258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0C0AB8F-5C63-4D65-9A8D-B7A899C3955F}"/>
                </a:ext>
              </a:extLst>
            </p:cNvPr>
            <p:cNvSpPr/>
            <p:nvPr/>
          </p:nvSpPr>
          <p:spPr>
            <a:xfrm>
              <a:off x="1010265" y="4645742"/>
              <a:ext cx="3126658" cy="2212258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67000"/>
                  </a:schemeClr>
                </a:gs>
                <a:gs pos="48000">
                  <a:schemeClr val="accent1">
                    <a:lumMod val="97000"/>
                    <a:lumOff val="3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25818" y="4701483"/>
              <a:ext cx="2813538" cy="2100775"/>
            </a:xfrm>
            <a:prstGeom prst="rect">
              <a:avLst/>
            </a:prstGeom>
          </p:spPr>
        </p:pic>
      </p:grpSp>
      <p:sp>
        <p:nvSpPr>
          <p:cNvPr id="12" name="Title 1">
            <a:extLst>
              <a:ext uri="{FF2B5EF4-FFF2-40B4-BE49-F238E27FC236}">
                <a16:creationId xmlns:a16="http://schemas.microsoft.com/office/drawing/2014/main" id="{0DF90F03-944C-49B8-BA74-75272AACA11E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2192000" cy="808892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rgbClr val="00B0F0"/>
                </a:solidFill>
              </a:rPr>
              <a:t>Don’t just explore: Get a Coding Head-Start!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324D987-7F48-4C31-B33A-9000FCFFA63E}"/>
              </a:ext>
            </a:extLst>
          </p:cNvPr>
          <p:cNvSpPr/>
          <p:nvPr/>
        </p:nvSpPr>
        <p:spPr>
          <a:xfrm>
            <a:off x="265471" y="1019931"/>
            <a:ext cx="10132142" cy="1815882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txBody>
          <a:bodyPr wrap="square" anchor="t" anchorCtr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FFFF"/>
                </a:solidFill>
                <a:effectLst>
                  <a:glow rad="127000">
                    <a:schemeClr val="tx1"/>
                  </a:glow>
                </a:effectLst>
              </a:rPr>
              <a:t>Everything user does is generating Python code!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FFFF"/>
                </a:solidFill>
                <a:effectLst>
                  <a:glow rad="127000">
                    <a:schemeClr val="tx1"/>
                  </a:glow>
                </a:effectLst>
              </a:rPr>
              <a:t>Can just “export” code to a file at the end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FFFF"/>
                </a:solidFill>
                <a:effectLst>
                  <a:glow rad="127000">
                    <a:schemeClr val="tx1"/>
                  </a:glow>
                </a:effectLst>
              </a:rPr>
              <a:t>User just picks up in Python and continues deeper analysis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FFFF"/>
                </a:solidFill>
                <a:effectLst>
                  <a:glow rad="127000">
                    <a:schemeClr val="tx1"/>
                  </a:glow>
                </a:effectLst>
              </a:rPr>
              <a:t>Unprecedented support &amp; time savings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BA2945E-C90B-4B8C-BA26-3AD76E0B26E2}"/>
              </a:ext>
            </a:extLst>
          </p:cNvPr>
          <p:cNvSpPr txBox="1"/>
          <p:nvPr/>
        </p:nvSpPr>
        <p:spPr>
          <a:xfrm>
            <a:off x="11806084" y="6594052"/>
            <a:ext cx="4036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12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AD421F9-A671-41E1-AB37-950A6C3D2179}"/>
              </a:ext>
            </a:extLst>
          </p:cNvPr>
          <p:cNvSpPr txBox="1"/>
          <p:nvPr/>
        </p:nvSpPr>
        <p:spPr>
          <a:xfrm>
            <a:off x="0" y="6581001"/>
            <a:ext cx="25518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Dr. Lukas Mandrake, Jack Lightholder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9EC611-5231-EA4D-B398-0ADB41812E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9866" y="2803518"/>
            <a:ext cx="6308035" cy="4005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181495"/>
      </p:ext>
    </p:extLst>
  </p:cSld>
  <p:clrMapOvr>
    <a:masterClrMapping/>
  </p:clrMapOvr>
  <p:transition spd="slow"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/>
          <p:cNvCxnSpPr/>
          <p:nvPr/>
        </p:nvCxnSpPr>
        <p:spPr>
          <a:xfrm flipV="1">
            <a:off x="0" y="817685"/>
            <a:ext cx="12191999" cy="8792"/>
          </a:xfrm>
          <a:prstGeom prst="line">
            <a:avLst/>
          </a:prstGeom>
          <a:ln w="19050">
            <a:solidFill>
              <a:srgbClr val="2B68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>
            <a:extLst>
              <a:ext uri="{FF2B5EF4-FFF2-40B4-BE49-F238E27FC236}">
                <a16:creationId xmlns:a16="http://schemas.microsoft.com/office/drawing/2014/main" id="{5F357961-39B2-4445-8B83-11EA704FD180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12192000" cy="808892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rgbClr val="00B0F0"/>
                </a:solidFill>
              </a:rPr>
              <a:t>CODEX: Know Thy Data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B694C5B-9AE7-482D-ADE0-5C924783FF28}"/>
              </a:ext>
            </a:extLst>
          </p:cNvPr>
          <p:cNvSpPr/>
          <p:nvPr/>
        </p:nvSpPr>
        <p:spPr>
          <a:xfrm>
            <a:off x="2772381" y="1282681"/>
            <a:ext cx="7182031" cy="4832092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txBody>
          <a:bodyPr wrap="square" anchor="t" anchorCtr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FFFF"/>
                </a:solidFill>
                <a:effectLst>
                  <a:glow rad="127000">
                    <a:schemeClr val="tx1"/>
                  </a:glow>
                </a:effectLst>
              </a:rPr>
              <a:t>Fast discovery of data issues &amp; problems</a:t>
            </a:r>
            <a:br>
              <a:rPr lang="en-US" sz="2800" dirty="0">
                <a:solidFill>
                  <a:srgbClr val="00FFFF"/>
                </a:solidFill>
                <a:effectLst>
                  <a:glow rad="127000">
                    <a:schemeClr val="tx1"/>
                  </a:glow>
                </a:effectLst>
              </a:rPr>
            </a:br>
            <a:endParaRPr lang="en-US" sz="2800" dirty="0">
              <a:solidFill>
                <a:srgbClr val="00FFFF"/>
              </a:solidFill>
              <a:effectLst>
                <a:glow rad="127000">
                  <a:schemeClr val="tx1"/>
                </a:glow>
              </a:effectLst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FFFF"/>
                </a:solidFill>
                <a:effectLst>
                  <a:glow rad="127000">
                    <a:schemeClr val="tx1"/>
                  </a:glow>
                </a:effectLst>
              </a:rPr>
              <a:t>Fast intuition building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00FFFF"/>
              </a:solidFill>
              <a:effectLst>
                <a:glow rad="127000">
                  <a:schemeClr val="tx1"/>
                </a:glow>
              </a:effectLst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FFFF"/>
                </a:solidFill>
                <a:effectLst>
                  <a:glow rad="127000">
                    <a:schemeClr val="tx1"/>
                  </a:glow>
                </a:effectLst>
              </a:rPr>
              <a:t>Powerful ML techniques made visual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00FFFF"/>
              </a:solidFill>
              <a:effectLst>
                <a:glow rad="127000">
                  <a:schemeClr val="tx1"/>
                </a:glow>
              </a:effectLst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FFFF"/>
                </a:solidFill>
                <a:effectLst>
                  <a:glow rad="127000">
                    <a:schemeClr val="tx1"/>
                  </a:glow>
                </a:effectLst>
              </a:rPr>
              <a:t>Guidance for every step of exploration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00FFFF"/>
              </a:solidFill>
              <a:effectLst>
                <a:glow rad="127000">
                  <a:schemeClr val="tx1"/>
                </a:glow>
              </a:effectLst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FFFF"/>
                </a:solidFill>
                <a:effectLst>
                  <a:glow rad="127000">
                    <a:schemeClr val="tx1"/>
                  </a:glow>
                </a:effectLst>
              </a:rPr>
              <a:t>Doesn’t replace Python or </a:t>
            </a:r>
            <a:r>
              <a:rPr lang="en-US" sz="2800" dirty="0" err="1">
                <a:solidFill>
                  <a:srgbClr val="00FFFF"/>
                </a:solidFill>
                <a:effectLst>
                  <a:glow rad="127000">
                    <a:schemeClr val="tx1"/>
                  </a:glow>
                </a:effectLst>
              </a:rPr>
              <a:t>Matlab</a:t>
            </a:r>
            <a:endParaRPr lang="en-US" sz="2800" dirty="0">
              <a:solidFill>
                <a:srgbClr val="00FFFF"/>
              </a:solidFill>
              <a:effectLst>
                <a:glow rad="127000">
                  <a:schemeClr val="tx1"/>
                </a:glow>
              </a:effectLst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00FFFF"/>
              </a:solidFill>
              <a:effectLst>
                <a:glow rad="127000">
                  <a:schemeClr val="tx1"/>
                </a:glow>
              </a:effectLst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FFFF"/>
                </a:solidFill>
                <a:effectLst>
                  <a:glow rad="127000">
                    <a:schemeClr val="tx1"/>
                  </a:glow>
                </a:effectLst>
              </a:rPr>
              <a:t>Does start you off ready to do great work</a:t>
            </a:r>
          </a:p>
        </p:txBody>
      </p:sp>
    </p:spTree>
    <p:extLst>
      <p:ext uri="{BB962C8B-B14F-4D97-AF65-F5344CB8AC3E}">
        <p14:creationId xmlns:p14="http://schemas.microsoft.com/office/powerpoint/2010/main" val="1976144799"/>
      </p:ext>
    </p:extLst>
  </p:cSld>
  <p:clrMapOvr>
    <a:masterClrMapping/>
  </p:clrMapOvr>
  <p:transition spd="slow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"/>
            <a:ext cx="12192000" cy="808892"/>
          </a:xfrm>
          <a:solidFill>
            <a:srgbClr val="000000">
              <a:alpha val="50196"/>
            </a:srgbClr>
          </a:solidFill>
        </p:spPr>
        <p:txBody>
          <a:bodyPr>
            <a:noAutofit/>
          </a:bodyPr>
          <a:lstStyle/>
          <a:p>
            <a:r>
              <a:rPr lang="en-US" sz="4800" b="1" dirty="0">
                <a:solidFill>
                  <a:srgbClr val="00B0F0"/>
                </a:solidFill>
              </a:rPr>
              <a:t>A Common Need</a:t>
            </a:r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0" y="817685"/>
            <a:ext cx="12191999" cy="8792"/>
          </a:xfrm>
          <a:prstGeom prst="line">
            <a:avLst/>
          </a:prstGeom>
          <a:ln w="19050">
            <a:solidFill>
              <a:srgbClr val="2B68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0" y="6581001"/>
            <a:ext cx="25518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Dr. Lukas Mandrake, Jack Lightholder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40100EE-2AC7-40A5-9E89-CB012B3BB7F2}"/>
              </a:ext>
            </a:extLst>
          </p:cNvPr>
          <p:cNvGrpSpPr>
            <a:grpSpLocks noChangeAspect="1"/>
          </p:cNvGrpSpPr>
          <p:nvPr/>
        </p:nvGrpSpPr>
        <p:grpSpPr>
          <a:xfrm>
            <a:off x="8153" y="835753"/>
            <a:ext cx="1769364" cy="1371600"/>
            <a:chOff x="8153" y="2968173"/>
            <a:chExt cx="1179576" cy="914400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AEBA2395-5BCA-49D4-A1D3-1E4461C425DD}"/>
                </a:ext>
              </a:extLst>
            </p:cNvPr>
            <p:cNvPicPr>
              <a:picLocks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153" y="2968173"/>
              <a:ext cx="1179576" cy="91440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FEFCA3F8-DC82-44B9-864F-E06B2B251CBC}"/>
                </a:ext>
              </a:extLst>
            </p:cNvPr>
            <p:cNvSpPr/>
            <p:nvPr/>
          </p:nvSpPr>
          <p:spPr>
            <a:xfrm>
              <a:off x="8153" y="3302263"/>
              <a:ext cx="1179576" cy="246221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</a:rPr>
                <a:t>Model Output</a:t>
              </a:r>
            </a:p>
          </p:txBody>
        </p: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7928ECD0-E143-442D-B69B-5CB83C7CF257}"/>
              </a:ext>
            </a:extLst>
          </p:cNvPr>
          <p:cNvSpPr/>
          <p:nvPr/>
        </p:nvSpPr>
        <p:spPr>
          <a:xfrm>
            <a:off x="1862577" y="849984"/>
            <a:ext cx="10035256" cy="1569660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txBody>
          <a:bodyPr wrap="square" anchor="ctr">
            <a:spAutoFit/>
          </a:bodyPr>
          <a:lstStyle/>
          <a:p>
            <a:r>
              <a:rPr lang="en-US" sz="2400" dirty="0">
                <a:solidFill>
                  <a:srgbClr val="00FFFF"/>
                </a:solidFill>
                <a:effectLst>
                  <a:glow rad="127000">
                    <a:schemeClr val="tx1"/>
                  </a:glow>
                </a:effectLst>
              </a:rPr>
              <a:t>Model generates 1M potential mission trajectories w/ dozens of fitness metrics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</a:rPr>
              <a:t>Do the trajectories fall into families with similar behaviors?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</a:rPr>
              <a:t>How many such families are there?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</a:rPr>
              <a:t>What are the uniquely identifying characteristics of each family?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81AA269-DC06-4EF2-B431-706E43B4A1EB}"/>
              </a:ext>
            </a:extLst>
          </p:cNvPr>
          <p:cNvSpPr txBox="1"/>
          <p:nvPr/>
        </p:nvSpPr>
        <p:spPr>
          <a:xfrm>
            <a:off x="11942965" y="6594052"/>
            <a:ext cx="2667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865779364"/>
      </p:ext>
    </p:extLst>
  </p:cSld>
  <p:clrMapOvr>
    <a:masterClrMapping/>
  </p:clrMapOvr>
  <p:transition spd="slow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"/>
            <a:ext cx="12192000" cy="808892"/>
          </a:xfrm>
          <a:solidFill>
            <a:srgbClr val="000000">
              <a:alpha val="50196"/>
            </a:srgbClr>
          </a:solidFill>
        </p:spPr>
        <p:txBody>
          <a:bodyPr>
            <a:noAutofit/>
          </a:bodyPr>
          <a:lstStyle/>
          <a:p>
            <a:r>
              <a:rPr lang="en-US" sz="4800" b="1" dirty="0">
                <a:solidFill>
                  <a:srgbClr val="00B0F0"/>
                </a:solidFill>
              </a:rPr>
              <a:t>A Common Need</a:t>
            </a:r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0" y="817685"/>
            <a:ext cx="12191999" cy="8792"/>
          </a:xfrm>
          <a:prstGeom prst="line">
            <a:avLst/>
          </a:prstGeom>
          <a:ln w="19050">
            <a:solidFill>
              <a:srgbClr val="2B68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0" y="6581001"/>
            <a:ext cx="25518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Dr. Lukas Mandrake, Jack Lightholder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75700CC-1418-49C4-A181-595AA23D73B2}"/>
              </a:ext>
            </a:extLst>
          </p:cNvPr>
          <p:cNvGrpSpPr>
            <a:grpSpLocks noChangeAspect="1"/>
          </p:cNvGrpSpPr>
          <p:nvPr/>
        </p:nvGrpSpPr>
        <p:grpSpPr>
          <a:xfrm>
            <a:off x="8153" y="2382429"/>
            <a:ext cx="1769364" cy="1371600"/>
            <a:chOff x="5024167" y="1511085"/>
            <a:chExt cx="3163824" cy="2109216"/>
          </a:xfrm>
        </p:grpSpPr>
        <p:pic>
          <p:nvPicPr>
            <p:cNvPr id="24" name="Picture 10" descr="https://theconnectivist.files.wordpress.com/2012/11/multitile.jpeg">
              <a:extLst>
                <a:ext uri="{FF2B5EF4-FFF2-40B4-BE49-F238E27FC236}">
                  <a16:creationId xmlns:a16="http://schemas.microsoft.com/office/drawing/2014/main" id="{8E640B65-7768-40A9-8A67-454C8A6D352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24167" y="1511085"/>
              <a:ext cx="3163824" cy="2109216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/>
          </p:spPr>
        </p:pic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955B8AB-33DB-4A5D-9D52-9CE8CE15EA14}"/>
                </a:ext>
              </a:extLst>
            </p:cNvPr>
            <p:cNvSpPr/>
            <p:nvPr/>
          </p:nvSpPr>
          <p:spPr>
            <a:xfrm>
              <a:off x="5024167" y="2068737"/>
              <a:ext cx="3163824" cy="993913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</a:rPr>
                <a:t>Science Data Systems</a:t>
              </a:r>
            </a:p>
          </p:txBody>
        </p:sp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AEBA2395-5BCA-49D4-A1D3-1E4461C425DD}"/>
              </a:ext>
            </a:extLst>
          </p:cNvPr>
          <p:cNvPicPr>
            <a:picLocks/>
          </p:cNvPicPr>
          <p:nvPr/>
        </p:nvPicPr>
        <p:blipFill rotWithShape="1"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53" y="835753"/>
            <a:ext cx="1769364" cy="13716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E925D2FB-7500-4883-8FB2-1CD98B161837}"/>
              </a:ext>
            </a:extLst>
          </p:cNvPr>
          <p:cNvSpPr/>
          <p:nvPr/>
        </p:nvSpPr>
        <p:spPr>
          <a:xfrm>
            <a:off x="1908651" y="2460032"/>
            <a:ext cx="10035256" cy="1569660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txBody>
          <a:bodyPr wrap="square" anchor="ctr">
            <a:spAutoFit/>
          </a:bodyPr>
          <a:lstStyle/>
          <a:p>
            <a:r>
              <a:rPr lang="en-US" sz="2400" dirty="0">
                <a:solidFill>
                  <a:srgbClr val="00FFFF"/>
                </a:solidFill>
                <a:effectLst>
                  <a:glow rad="127000">
                    <a:schemeClr val="tx1"/>
                  </a:glow>
                </a:effectLst>
              </a:rPr>
              <a:t>New OCO-2 data release. 10M soundings. Validation team needs to sign off.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</a:rPr>
              <a:t>Does this version of the retrieval code match past behaviors?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</a:rPr>
              <a:t>If not, where &amp; when do they differ?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</a:rPr>
              <a:t>What key atmospheric conditions correlate with the mismatch?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A63AEB4-7698-4160-97C3-0BA2A1D5D04A}"/>
              </a:ext>
            </a:extLst>
          </p:cNvPr>
          <p:cNvSpPr txBox="1"/>
          <p:nvPr/>
        </p:nvSpPr>
        <p:spPr>
          <a:xfrm>
            <a:off x="11942965" y="6594052"/>
            <a:ext cx="2667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613968847"/>
      </p:ext>
    </p:extLst>
  </p:cSld>
  <p:clrMapOvr>
    <a:masterClrMapping/>
  </p:clrMapOvr>
  <p:transition spd="slow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"/>
            <a:ext cx="12192000" cy="808892"/>
          </a:xfrm>
          <a:solidFill>
            <a:srgbClr val="000000">
              <a:alpha val="50196"/>
            </a:srgbClr>
          </a:solidFill>
        </p:spPr>
        <p:txBody>
          <a:bodyPr>
            <a:noAutofit/>
          </a:bodyPr>
          <a:lstStyle/>
          <a:p>
            <a:r>
              <a:rPr lang="en-US" sz="4800" b="1" dirty="0">
                <a:solidFill>
                  <a:srgbClr val="00B0F0"/>
                </a:solidFill>
              </a:rPr>
              <a:t>A Common Need</a:t>
            </a:r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0" y="817685"/>
            <a:ext cx="12191999" cy="8792"/>
          </a:xfrm>
          <a:prstGeom prst="line">
            <a:avLst/>
          </a:prstGeom>
          <a:ln w="19050">
            <a:solidFill>
              <a:srgbClr val="2B68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0" y="6581001"/>
            <a:ext cx="25518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Dr. Lukas Mandrake, Jack Lightholder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91EA5DB-04BE-440D-AABC-C73F35CB6DB6}"/>
              </a:ext>
            </a:extLst>
          </p:cNvPr>
          <p:cNvGrpSpPr>
            <a:grpSpLocks noChangeAspect="1"/>
          </p:cNvGrpSpPr>
          <p:nvPr/>
        </p:nvGrpSpPr>
        <p:grpSpPr>
          <a:xfrm>
            <a:off x="8153" y="3929105"/>
            <a:ext cx="1769364" cy="1371600"/>
            <a:chOff x="1518249" y="1195843"/>
            <a:chExt cx="3165893" cy="2154460"/>
          </a:xfrm>
        </p:grpSpPr>
        <p:pic>
          <p:nvPicPr>
            <p:cNvPr id="21" name="Picture 8" descr="https://nisar.jpl.nasa.gov/images/carbonfront.jpg">
              <a:extLst>
                <a:ext uri="{FF2B5EF4-FFF2-40B4-BE49-F238E27FC236}">
                  <a16:creationId xmlns:a16="http://schemas.microsoft.com/office/drawing/2014/main" id="{81BA7B8A-A6D5-4C13-A20F-F0514DE456A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518249" y="1195843"/>
              <a:ext cx="3165893" cy="215446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/>
          </p:spPr>
        </p:pic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C9F53FBA-B5B8-4027-8548-1462E891ABF6}"/>
                </a:ext>
              </a:extLst>
            </p:cNvPr>
            <p:cNvSpPr/>
            <p:nvPr/>
          </p:nvSpPr>
          <p:spPr>
            <a:xfrm>
              <a:off x="1518251" y="1765459"/>
              <a:ext cx="3165891" cy="1015234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</a:rPr>
                <a:t>Anomaly Response</a:t>
              </a:r>
            </a:p>
          </p:txBody>
        </p:sp>
      </p:grpSp>
      <p:pic>
        <p:nvPicPr>
          <p:cNvPr id="24" name="Picture 10" descr="https://theconnectivist.files.wordpress.com/2012/11/multitile.jpeg">
            <a:extLst>
              <a:ext uri="{FF2B5EF4-FFF2-40B4-BE49-F238E27FC236}">
                <a16:creationId xmlns:a16="http://schemas.microsoft.com/office/drawing/2014/main" id="{8E640B65-7768-40A9-8A67-454C8A6D35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53" y="2382429"/>
            <a:ext cx="1769364" cy="13716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/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AEBA2395-5BCA-49D4-A1D3-1E4461C425DD}"/>
              </a:ext>
            </a:extLst>
          </p:cNvPr>
          <p:cNvPicPr>
            <a:picLocks/>
          </p:cNvPicPr>
          <p:nvPr/>
        </p:nvPicPr>
        <p:blipFill rotWithShape="1">
          <a:blip r:embed="rId5" cstate="hqprint">
            <a:grayscl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53" y="835753"/>
            <a:ext cx="1769364" cy="13716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814B5D3C-095A-4E33-A0D1-116897A911D2}"/>
              </a:ext>
            </a:extLst>
          </p:cNvPr>
          <p:cNvSpPr/>
          <p:nvPr/>
        </p:nvSpPr>
        <p:spPr>
          <a:xfrm>
            <a:off x="1907709" y="3929105"/>
            <a:ext cx="10035256" cy="1938992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txBody>
          <a:bodyPr wrap="square" anchor="ctr">
            <a:spAutoFit/>
          </a:bodyPr>
          <a:lstStyle/>
          <a:p>
            <a:r>
              <a:rPr lang="en-US" sz="2400" dirty="0">
                <a:solidFill>
                  <a:srgbClr val="00FFFF"/>
                </a:solidFill>
                <a:effectLst>
                  <a:glow rad="127000">
                    <a:schemeClr val="tx1"/>
                  </a:glow>
                </a:effectLst>
              </a:rPr>
              <a:t>Hardware fault just occurred onboard! Need to find root cause ASAP.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</a:rPr>
              <a:t>Does the pre-fault telemetry show any differences vs. the past?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</a:rPr>
              <a:t>If so, what are the key telemetry channels or science products to examine?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</a:rPr>
              <a:t>What times in the past looked similar to the pre-fault state?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</a:rPr>
              <a:t>Rapid hypothesis forming, testing, falsification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71CD80B-2153-4E44-AD13-5BA8AD639CD5}"/>
              </a:ext>
            </a:extLst>
          </p:cNvPr>
          <p:cNvSpPr txBox="1"/>
          <p:nvPr/>
        </p:nvSpPr>
        <p:spPr>
          <a:xfrm>
            <a:off x="11942965" y="6594052"/>
            <a:ext cx="2667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16691117"/>
      </p:ext>
    </p:extLst>
  </p:cSld>
  <p:clrMapOvr>
    <a:masterClrMapping/>
  </p:clrMapOvr>
  <p:transition spd="slow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"/>
            <a:ext cx="12192000" cy="808892"/>
          </a:xfrm>
          <a:solidFill>
            <a:srgbClr val="000000">
              <a:alpha val="50196"/>
            </a:srgbClr>
          </a:solidFill>
        </p:spPr>
        <p:txBody>
          <a:bodyPr>
            <a:noAutofit/>
          </a:bodyPr>
          <a:lstStyle/>
          <a:p>
            <a:r>
              <a:rPr lang="en-US" sz="4800" b="1" dirty="0">
                <a:solidFill>
                  <a:srgbClr val="00B0F0"/>
                </a:solidFill>
              </a:rPr>
              <a:t>A Common Need</a:t>
            </a:r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0" y="817685"/>
            <a:ext cx="12191999" cy="8792"/>
          </a:xfrm>
          <a:prstGeom prst="line">
            <a:avLst/>
          </a:prstGeom>
          <a:ln w="19050">
            <a:solidFill>
              <a:srgbClr val="2B68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B50F471-DBA7-46F8-A2F9-FB4F3D01002A}"/>
              </a:ext>
            </a:extLst>
          </p:cNvPr>
          <p:cNvGrpSpPr>
            <a:grpSpLocks noChangeAspect="1"/>
          </p:cNvGrpSpPr>
          <p:nvPr/>
        </p:nvGrpSpPr>
        <p:grpSpPr>
          <a:xfrm>
            <a:off x="8152" y="5475781"/>
            <a:ext cx="1770927" cy="1371600"/>
            <a:chOff x="8046841" y="1635187"/>
            <a:chExt cx="3163824" cy="1772472"/>
          </a:xfrm>
        </p:grpSpPr>
        <p:pic>
          <p:nvPicPr>
            <p:cNvPr id="18" name="Picture 6" descr="https://www.jpl.nasa.gov/images/internet/20081118/internet.jpg">
              <a:extLst>
                <a:ext uri="{FF2B5EF4-FFF2-40B4-BE49-F238E27FC236}">
                  <a16:creationId xmlns:a16="http://schemas.microsoft.com/office/drawing/2014/main" id="{69C5D4F8-EFD2-4FC9-8694-98C8CA9E5BB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8046841" y="1635187"/>
              <a:ext cx="3163824" cy="1772472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/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2ADD8EF8-AA34-4CBD-9E73-1FA47DAB530A}"/>
                </a:ext>
              </a:extLst>
            </p:cNvPr>
            <p:cNvSpPr/>
            <p:nvPr/>
          </p:nvSpPr>
          <p:spPr>
            <a:xfrm>
              <a:off x="8046841" y="2103808"/>
              <a:ext cx="3163824" cy="835232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</a:rPr>
                <a:t>Network / DSN</a:t>
              </a:r>
            </a:p>
            <a:p>
              <a:pPr algn="ctr"/>
              <a:r>
                <a:rPr lang="en-US" dirty="0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</a:rPr>
                <a:t>Performance</a:t>
              </a:r>
            </a:p>
          </p:txBody>
        </p:sp>
      </p:grpSp>
      <p:pic>
        <p:nvPicPr>
          <p:cNvPr id="21" name="Picture 8" descr="https://nisar.jpl.nasa.gov/images/carbonfront.jpg">
            <a:extLst>
              <a:ext uri="{FF2B5EF4-FFF2-40B4-BE49-F238E27FC236}">
                <a16:creationId xmlns:a16="http://schemas.microsoft.com/office/drawing/2014/main" id="{81BA7B8A-A6D5-4C13-A20F-F0514DE456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153" y="3929105"/>
            <a:ext cx="1769364" cy="13716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/>
        </p:spPr>
      </p:pic>
      <p:pic>
        <p:nvPicPr>
          <p:cNvPr id="24" name="Picture 10" descr="https://theconnectivist.files.wordpress.com/2012/11/multitile.jpeg">
            <a:extLst>
              <a:ext uri="{FF2B5EF4-FFF2-40B4-BE49-F238E27FC236}">
                <a16:creationId xmlns:a16="http://schemas.microsoft.com/office/drawing/2014/main" id="{8E640B65-7768-40A9-8A67-454C8A6D35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53" y="2382429"/>
            <a:ext cx="1769364" cy="13716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/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AEBA2395-5BCA-49D4-A1D3-1E4461C425DD}"/>
              </a:ext>
            </a:extLst>
          </p:cNvPr>
          <p:cNvPicPr>
            <a:picLocks/>
          </p:cNvPicPr>
          <p:nvPr/>
        </p:nvPicPr>
        <p:blipFill rotWithShape="1">
          <a:blip r:embed="rId7" cstate="hq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53" y="835753"/>
            <a:ext cx="1769364" cy="13716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0F3CFA57-1E3E-43AE-BE6C-C938E7C2D894}"/>
              </a:ext>
            </a:extLst>
          </p:cNvPr>
          <p:cNvSpPr/>
          <p:nvPr/>
        </p:nvSpPr>
        <p:spPr>
          <a:xfrm>
            <a:off x="1908651" y="5300705"/>
            <a:ext cx="10035256" cy="1569660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txBody>
          <a:bodyPr wrap="square" anchor="ctr">
            <a:spAutoFit/>
          </a:bodyPr>
          <a:lstStyle/>
          <a:p>
            <a:r>
              <a:rPr lang="en-US" sz="2400" dirty="0">
                <a:solidFill>
                  <a:srgbClr val="00FFFF"/>
                </a:solidFill>
                <a:effectLst>
                  <a:glow rad="127000">
                    <a:schemeClr val="tx1"/>
                  </a:glow>
                </a:effectLst>
              </a:rPr>
              <a:t>Signal lock to an active mission was just lost unexpectedly… again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</a:rPr>
              <a:t>How unusual is this event given the past mission experience?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</a:rPr>
              <a:t>What were the most unusual readings in signal metrics before loss?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</a:rPr>
              <a:t>Are there trends in losing lock? What do they depend on?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CC92D27-2631-43CC-8CA1-CF1C030D939A}"/>
              </a:ext>
            </a:extLst>
          </p:cNvPr>
          <p:cNvSpPr txBox="1"/>
          <p:nvPr/>
        </p:nvSpPr>
        <p:spPr>
          <a:xfrm>
            <a:off x="11942965" y="6594052"/>
            <a:ext cx="2667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435704540"/>
      </p:ext>
    </p:extLst>
  </p:cSld>
  <p:clrMapOvr>
    <a:masterClrMapping/>
  </p:clrMapOvr>
  <p:transition spd="slow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"/>
            <a:ext cx="12192000" cy="808892"/>
          </a:xfrm>
          <a:solidFill>
            <a:srgbClr val="000000">
              <a:alpha val="50196"/>
            </a:srgbClr>
          </a:solidFill>
        </p:spPr>
        <p:txBody>
          <a:bodyPr>
            <a:noAutofit/>
          </a:bodyPr>
          <a:lstStyle/>
          <a:p>
            <a:r>
              <a:rPr lang="en-US" sz="4800" b="1" dirty="0">
                <a:solidFill>
                  <a:srgbClr val="00B0F0"/>
                </a:solidFill>
              </a:rPr>
              <a:t>A Common Need</a:t>
            </a:r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0" y="817685"/>
            <a:ext cx="12191999" cy="8792"/>
          </a:xfrm>
          <a:prstGeom prst="line">
            <a:avLst/>
          </a:prstGeom>
          <a:ln w="19050">
            <a:solidFill>
              <a:srgbClr val="2B68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7422458-15ED-4CCD-904F-56EF8788D6A6}"/>
              </a:ext>
            </a:extLst>
          </p:cNvPr>
          <p:cNvGrpSpPr/>
          <p:nvPr/>
        </p:nvGrpSpPr>
        <p:grpSpPr>
          <a:xfrm>
            <a:off x="10414484" y="851874"/>
            <a:ext cx="1769364" cy="1348760"/>
            <a:chOff x="9701840" y="3315452"/>
            <a:chExt cx="2362201" cy="1554629"/>
          </a:xfrm>
        </p:grpSpPr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68CCCA55-5887-4014-BB6F-0DB49C46CB9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701840" y="3315452"/>
              <a:ext cx="2362200" cy="1554629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AFEC4B99-831A-4869-9504-FE0A83920808}"/>
                </a:ext>
              </a:extLst>
            </p:cNvPr>
            <p:cNvSpPr/>
            <p:nvPr/>
          </p:nvSpPr>
          <p:spPr>
            <a:xfrm>
              <a:off x="9701841" y="3720275"/>
              <a:ext cx="2362200" cy="74498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</a:rPr>
                <a:t>Operations Science Lead</a:t>
              </a:r>
            </a:p>
          </p:txBody>
        </p:sp>
      </p:grpSp>
      <p:pic>
        <p:nvPicPr>
          <p:cNvPr id="33" name="Picture 6" descr="https://www.jpl.nasa.gov/images/internet/20081118/internet.jpg">
            <a:extLst>
              <a:ext uri="{FF2B5EF4-FFF2-40B4-BE49-F238E27FC236}">
                <a16:creationId xmlns:a16="http://schemas.microsoft.com/office/drawing/2014/main" id="{53336FFC-5D93-4AAE-A3FB-D8CF5740BE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152" y="5475781"/>
            <a:ext cx="1770927" cy="13716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/>
        </p:spPr>
      </p:pic>
      <p:pic>
        <p:nvPicPr>
          <p:cNvPr id="35" name="Picture 8" descr="https://nisar.jpl.nasa.gov/images/carbonfront.jpg">
            <a:extLst>
              <a:ext uri="{FF2B5EF4-FFF2-40B4-BE49-F238E27FC236}">
                <a16:creationId xmlns:a16="http://schemas.microsoft.com/office/drawing/2014/main" id="{562E7FF9-8D11-4264-8271-BAF929741D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hq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153" y="3929105"/>
            <a:ext cx="1769364" cy="13716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/>
        </p:spPr>
      </p:pic>
      <p:pic>
        <p:nvPicPr>
          <p:cNvPr id="36" name="Picture 10" descr="https://theconnectivist.files.wordpress.com/2012/11/multitile.jpeg">
            <a:extLst>
              <a:ext uri="{FF2B5EF4-FFF2-40B4-BE49-F238E27FC236}">
                <a16:creationId xmlns:a16="http://schemas.microsoft.com/office/drawing/2014/main" id="{7E78212D-5CD7-4E61-96C8-B63E51D4E4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hq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53" y="2382429"/>
            <a:ext cx="1769364" cy="13716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/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D4199232-BCF0-4EE0-8F8E-B4E84E758C03}"/>
              </a:ext>
            </a:extLst>
          </p:cNvPr>
          <p:cNvPicPr>
            <a:picLocks/>
          </p:cNvPicPr>
          <p:nvPr/>
        </p:nvPicPr>
        <p:blipFill rotWithShape="1">
          <a:blip r:embed="rId9" cstate="hq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53" y="835753"/>
            <a:ext cx="1769364" cy="13716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1774BFE8-A258-4E9A-BD19-DE3D4115E2BF}"/>
              </a:ext>
            </a:extLst>
          </p:cNvPr>
          <p:cNvSpPr/>
          <p:nvPr/>
        </p:nvSpPr>
        <p:spPr>
          <a:xfrm>
            <a:off x="3104707" y="901637"/>
            <a:ext cx="7091916" cy="1569660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txBody>
          <a:bodyPr wrap="square" anchor="ctr">
            <a:spAutoFit/>
          </a:bodyPr>
          <a:lstStyle/>
          <a:p>
            <a:r>
              <a:rPr lang="en-US" sz="2400" dirty="0">
                <a:solidFill>
                  <a:srgbClr val="00FFFF"/>
                </a:solidFill>
                <a:effectLst>
                  <a:glow rad="127000">
                    <a:schemeClr val="tx1"/>
                  </a:glow>
                </a:effectLst>
              </a:rPr>
              <a:t>New science data just arrived… is it high priority?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</a:rPr>
              <a:t>Compare to past findings… how unusual is it?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</a:rPr>
              <a:t>Compare to targets of interest… is it similar?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</a:rPr>
              <a:t>Do the expected correlations and relationships hold?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33E9F94-CBD1-4E59-A3EC-A13F490A2D99}"/>
              </a:ext>
            </a:extLst>
          </p:cNvPr>
          <p:cNvSpPr txBox="1"/>
          <p:nvPr/>
        </p:nvSpPr>
        <p:spPr>
          <a:xfrm>
            <a:off x="11942965" y="6594052"/>
            <a:ext cx="2667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776426263"/>
      </p:ext>
    </p:extLst>
  </p:cSld>
  <p:clrMapOvr>
    <a:masterClrMapping/>
  </p:clrMapOvr>
  <p:transition spd="slow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"/>
            <a:ext cx="12192000" cy="808892"/>
          </a:xfrm>
          <a:solidFill>
            <a:srgbClr val="000000">
              <a:alpha val="50196"/>
            </a:srgbClr>
          </a:solidFill>
        </p:spPr>
        <p:txBody>
          <a:bodyPr>
            <a:noAutofit/>
          </a:bodyPr>
          <a:lstStyle/>
          <a:p>
            <a:r>
              <a:rPr lang="en-US" sz="4800" b="1" dirty="0">
                <a:solidFill>
                  <a:srgbClr val="00B0F0"/>
                </a:solidFill>
              </a:rPr>
              <a:t>A Common Need</a:t>
            </a:r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0" y="817685"/>
            <a:ext cx="12191999" cy="8792"/>
          </a:xfrm>
          <a:prstGeom prst="line">
            <a:avLst/>
          </a:prstGeom>
          <a:ln w="19050">
            <a:solidFill>
              <a:srgbClr val="2B68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68CCCA55-5887-4014-BB6F-0DB49C46CB9A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14484" y="851874"/>
            <a:ext cx="1769363" cy="13487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33" name="Picture 6" descr="https://www.jpl.nasa.gov/images/internet/20081118/internet.jpg">
            <a:extLst>
              <a:ext uri="{FF2B5EF4-FFF2-40B4-BE49-F238E27FC236}">
                <a16:creationId xmlns:a16="http://schemas.microsoft.com/office/drawing/2014/main" id="{53336FFC-5D93-4AAE-A3FB-D8CF5740BE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152" y="5475781"/>
            <a:ext cx="1770927" cy="13716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/>
        </p:spPr>
      </p:pic>
      <p:pic>
        <p:nvPicPr>
          <p:cNvPr id="35" name="Picture 8" descr="https://nisar.jpl.nasa.gov/images/carbonfront.jpg">
            <a:extLst>
              <a:ext uri="{FF2B5EF4-FFF2-40B4-BE49-F238E27FC236}">
                <a16:creationId xmlns:a16="http://schemas.microsoft.com/office/drawing/2014/main" id="{562E7FF9-8D11-4264-8271-BAF929741D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hq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153" y="3929105"/>
            <a:ext cx="1769364" cy="13716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/>
        </p:spPr>
      </p:pic>
      <p:pic>
        <p:nvPicPr>
          <p:cNvPr id="36" name="Picture 10" descr="https://theconnectivist.files.wordpress.com/2012/11/multitile.jpeg">
            <a:extLst>
              <a:ext uri="{FF2B5EF4-FFF2-40B4-BE49-F238E27FC236}">
                <a16:creationId xmlns:a16="http://schemas.microsoft.com/office/drawing/2014/main" id="{7E78212D-5CD7-4E61-96C8-B63E51D4E4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hq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53" y="2382429"/>
            <a:ext cx="1769364" cy="13716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/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D4199232-BCF0-4EE0-8F8E-B4E84E758C03}"/>
              </a:ext>
            </a:extLst>
          </p:cNvPr>
          <p:cNvPicPr>
            <a:picLocks/>
          </p:cNvPicPr>
          <p:nvPr/>
        </p:nvPicPr>
        <p:blipFill rotWithShape="1">
          <a:blip r:embed="rId10" cstate="hq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53" y="835753"/>
            <a:ext cx="1769364" cy="13716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1774BFE8-A258-4E9A-BD19-DE3D4115E2BF}"/>
              </a:ext>
            </a:extLst>
          </p:cNvPr>
          <p:cNvSpPr/>
          <p:nvPr/>
        </p:nvSpPr>
        <p:spPr>
          <a:xfrm>
            <a:off x="4184641" y="2382429"/>
            <a:ext cx="6233423" cy="1569660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txBody>
          <a:bodyPr wrap="square" anchor="ctr">
            <a:spAutoFit/>
          </a:bodyPr>
          <a:lstStyle/>
          <a:p>
            <a:r>
              <a:rPr lang="en-US" sz="2400" dirty="0">
                <a:solidFill>
                  <a:srgbClr val="00FFFF"/>
                </a:solidFill>
                <a:effectLst>
                  <a:glow rad="127000">
                    <a:schemeClr val="tx1"/>
                  </a:glow>
                </a:effectLst>
              </a:rPr>
              <a:t>Regular, prolific telemetry arrives daily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</a:rPr>
              <a:t>Any likely problematic values?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</a:rPr>
              <a:t>Are co-varying trends as expected?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</a:rPr>
              <a:t>If oddities appear, which channels and times?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72EFF9F-5000-45A2-AF77-81342D0B3C5F}"/>
              </a:ext>
            </a:extLst>
          </p:cNvPr>
          <p:cNvSpPr txBox="1"/>
          <p:nvPr/>
        </p:nvSpPr>
        <p:spPr>
          <a:xfrm>
            <a:off x="11942965" y="6594052"/>
            <a:ext cx="2667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1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4E83AAE-D6A2-4596-9C07-677011574C79}"/>
              </a:ext>
            </a:extLst>
          </p:cNvPr>
          <p:cNvGrpSpPr/>
          <p:nvPr/>
        </p:nvGrpSpPr>
        <p:grpSpPr>
          <a:xfrm>
            <a:off x="10418064" y="2382429"/>
            <a:ext cx="1773936" cy="1371600"/>
            <a:chOff x="9701841" y="967116"/>
            <a:chExt cx="2362201" cy="1354090"/>
          </a:xfrm>
        </p:grpSpPr>
        <p:pic>
          <p:nvPicPr>
            <p:cNvPr id="14" name="Picture 14" descr="https://imagecache.jpl.nasa.gov/images/640x350/D2017_0915_D739-16-640x350.jpg">
              <a:extLst>
                <a:ext uri="{FF2B5EF4-FFF2-40B4-BE49-F238E27FC236}">
                  <a16:creationId xmlns:a16="http://schemas.microsoft.com/office/drawing/2014/main" id="{6E2A65AC-1B9F-440F-9D15-3E27024DF25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243" t="9757"/>
            <a:stretch/>
          </p:blipFill>
          <p:spPr bwMode="auto">
            <a:xfrm>
              <a:off x="9701841" y="967116"/>
              <a:ext cx="2362201" cy="135409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  <a:extLst/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9E008DD-9DD3-4496-9614-B446FEA40F4D}"/>
                </a:ext>
              </a:extLst>
            </p:cNvPr>
            <p:cNvSpPr/>
            <p:nvPr/>
          </p:nvSpPr>
          <p:spPr>
            <a:xfrm>
              <a:off x="9701841" y="1459495"/>
              <a:ext cx="2362201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</a:rPr>
                <a:t>Payload Downlink Lead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92838747"/>
      </p:ext>
    </p:extLst>
  </p:cSld>
  <p:clrMapOvr>
    <a:masterClrMapping/>
  </p:clrMapOvr>
  <p:transition spd="slow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"/>
            <a:ext cx="12192000" cy="808892"/>
          </a:xfrm>
          <a:solidFill>
            <a:srgbClr val="000000">
              <a:alpha val="50196"/>
            </a:srgbClr>
          </a:solidFill>
        </p:spPr>
        <p:txBody>
          <a:bodyPr>
            <a:noAutofit/>
          </a:bodyPr>
          <a:lstStyle/>
          <a:p>
            <a:r>
              <a:rPr lang="en-US" sz="4800" b="1" dirty="0">
                <a:solidFill>
                  <a:srgbClr val="00B0F0"/>
                </a:solidFill>
              </a:rPr>
              <a:t>A Common Need</a:t>
            </a:r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0" y="817685"/>
            <a:ext cx="12191999" cy="8792"/>
          </a:xfrm>
          <a:prstGeom prst="line">
            <a:avLst/>
          </a:prstGeom>
          <a:ln w="19050">
            <a:solidFill>
              <a:srgbClr val="2B68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68CCCA55-5887-4014-BB6F-0DB49C46CB9A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14484" y="851874"/>
            <a:ext cx="1769363" cy="13487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33" name="Picture 6" descr="https://www.jpl.nasa.gov/images/internet/20081118/internet.jpg">
            <a:extLst>
              <a:ext uri="{FF2B5EF4-FFF2-40B4-BE49-F238E27FC236}">
                <a16:creationId xmlns:a16="http://schemas.microsoft.com/office/drawing/2014/main" id="{53336FFC-5D93-4AAE-A3FB-D8CF5740BE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152" y="5475781"/>
            <a:ext cx="1770927" cy="13716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/>
        </p:spPr>
      </p:pic>
      <p:pic>
        <p:nvPicPr>
          <p:cNvPr id="35" name="Picture 8" descr="https://nisar.jpl.nasa.gov/images/carbonfront.jpg">
            <a:extLst>
              <a:ext uri="{FF2B5EF4-FFF2-40B4-BE49-F238E27FC236}">
                <a16:creationId xmlns:a16="http://schemas.microsoft.com/office/drawing/2014/main" id="{562E7FF9-8D11-4264-8271-BAF929741D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hq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153" y="3929105"/>
            <a:ext cx="1769364" cy="13716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/>
        </p:spPr>
      </p:pic>
      <p:pic>
        <p:nvPicPr>
          <p:cNvPr id="36" name="Picture 10" descr="https://theconnectivist.files.wordpress.com/2012/11/multitile.jpeg">
            <a:extLst>
              <a:ext uri="{FF2B5EF4-FFF2-40B4-BE49-F238E27FC236}">
                <a16:creationId xmlns:a16="http://schemas.microsoft.com/office/drawing/2014/main" id="{7E78212D-5CD7-4E61-96C8-B63E51D4E4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hq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53" y="2382429"/>
            <a:ext cx="1769364" cy="13716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/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D4199232-BCF0-4EE0-8F8E-B4E84E758C03}"/>
              </a:ext>
            </a:extLst>
          </p:cNvPr>
          <p:cNvPicPr>
            <a:picLocks/>
          </p:cNvPicPr>
          <p:nvPr/>
        </p:nvPicPr>
        <p:blipFill rotWithShape="1">
          <a:blip r:embed="rId10" cstate="hq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53" y="835753"/>
            <a:ext cx="1769364" cy="13716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1774BFE8-A258-4E9A-BD19-DE3D4115E2BF}"/>
              </a:ext>
            </a:extLst>
          </p:cNvPr>
          <p:cNvSpPr/>
          <p:nvPr/>
        </p:nvSpPr>
        <p:spPr>
          <a:xfrm>
            <a:off x="3315064" y="3988379"/>
            <a:ext cx="7091916" cy="1569660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txBody>
          <a:bodyPr wrap="square" anchor="ctr">
            <a:spAutoFit/>
          </a:bodyPr>
          <a:lstStyle/>
          <a:p>
            <a:r>
              <a:rPr lang="en-US" sz="2400" dirty="0">
                <a:solidFill>
                  <a:srgbClr val="00FFFF"/>
                </a:solidFill>
                <a:effectLst>
                  <a:glow rad="127000">
                    <a:schemeClr val="tx1"/>
                  </a:glow>
                </a:effectLst>
              </a:rPr>
              <a:t>Interesting phenomenon found! But data is too big…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</a:rPr>
              <a:t>Find more events like this… where, when?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</a:rPr>
              <a:t>What’s simplest “recipe” to find these events?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</a:rPr>
              <a:t>Select them out of the data for later analysis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72EFF9F-5000-45A2-AF77-81342D0B3C5F}"/>
              </a:ext>
            </a:extLst>
          </p:cNvPr>
          <p:cNvSpPr txBox="1"/>
          <p:nvPr/>
        </p:nvSpPr>
        <p:spPr>
          <a:xfrm>
            <a:off x="11942965" y="6594052"/>
            <a:ext cx="2667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1</a:t>
            </a:r>
          </a:p>
        </p:txBody>
      </p:sp>
      <p:pic>
        <p:nvPicPr>
          <p:cNvPr id="14" name="Picture 14" descr="https://imagecache.jpl.nasa.gov/images/640x350/D2017_0915_D739-16-640x350.jpg">
            <a:extLst>
              <a:ext uri="{FF2B5EF4-FFF2-40B4-BE49-F238E27FC236}">
                <a16:creationId xmlns:a16="http://schemas.microsoft.com/office/drawing/2014/main" id="{6E2A65AC-1B9F-440F-9D15-3E27024DF2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243" t="9757"/>
          <a:stretch/>
        </p:blipFill>
        <p:spPr bwMode="auto">
          <a:xfrm>
            <a:off x="10418064" y="2382429"/>
            <a:ext cx="1773936" cy="13716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extLst/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9B999FB6-73F4-4016-B12F-98FDE1851FDE}"/>
              </a:ext>
            </a:extLst>
          </p:cNvPr>
          <p:cNvGrpSpPr/>
          <p:nvPr/>
        </p:nvGrpSpPr>
        <p:grpSpPr>
          <a:xfrm>
            <a:off x="10418064" y="3988379"/>
            <a:ext cx="1773936" cy="1324538"/>
            <a:chOff x="9701841" y="990347"/>
            <a:chExt cx="2362201" cy="1307629"/>
          </a:xfrm>
        </p:grpSpPr>
        <p:pic>
          <p:nvPicPr>
            <p:cNvPr id="17" name="Picture 14">
              <a:extLst>
                <a:ext uri="{FF2B5EF4-FFF2-40B4-BE49-F238E27FC236}">
                  <a16:creationId xmlns:a16="http://schemas.microsoft.com/office/drawing/2014/main" id="{68230466-BF6A-4C2A-B6FD-A425A1BA69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/>
            <a:stretch>
              <a:fillRect/>
            </a:stretch>
          </p:blipFill>
          <p:spPr bwMode="auto">
            <a:xfrm>
              <a:off x="9701841" y="990347"/>
              <a:ext cx="2362201" cy="1307629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  <a:extLst/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8F85FD2-B2D5-4FD9-A2B8-918EC4739951}"/>
                </a:ext>
              </a:extLst>
            </p:cNvPr>
            <p:cNvSpPr/>
            <p:nvPr/>
          </p:nvSpPr>
          <p:spPr>
            <a:xfrm>
              <a:off x="9701841" y="1461853"/>
              <a:ext cx="2362201" cy="36461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</a:rPr>
                <a:t>Earth Science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42085334"/>
      </p:ext>
    </p:extLst>
  </p:cSld>
  <p:clrMapOvr>
    <a:masterClrMapping/>
  </p:clrMapOvr>
  <p:transition spd="slow"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6167</TotalTime>
  <Words>1099</Words>
  <Application>Microsoft Macintosh PowerPoint</Application>
  <PresentationFormat>Widescreen</PresentationFormat>
  <Paragraphs>245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Aharoni</vt:lpstr>
      <vt:lpstr>Arial</vt:lpstr>
      <vt:lpstr>Calibri</vt:lpstr>
      <vt:lpstr>Calibri Light</vt:lpstr>
      <vt:lpstr>Office Theme</vt:lpstr>
      <vt:lpstr>Complex Data EXplorer</vt:lpstr>
      <vt:lpstr>A Common Need</vt:lpstr>
      <vt:lpstr>A Common Need</vt:lpstr>
      <vt:lpstr>A Common Need</vt:lpstr>
      <vt:lpstr>A Common Need</vt:lpstr>
      <vt:lpstr>A Common Need</vt:lpstr>
      <vt:lpstr>A Common Need</vt:lpstr>
      <vt:lpstr>A Common Need</vt:lpstr>
      <vt:lpstr>A Common Need</vt:lpstr>
      <vt:lpstr>A Common Need</vt:lpstr>
      <vt:lpstr>A Common Need</vt:lpstr>
      <vt:lpstr>Current State of Art</vt:lpstr>
      <vt:lpstr>Current State of the Art</vt:lpstr>
      <vt:lpstr>New Concept</vt:lpstr>
      <vt:lpstr>CODEX</vt:lpstr>
      <vt:lpstr>Guiding Principles</vt:lpstr>
      <vt:lpstr>Initial Data Scan</vt:lpstr>
      <vt:lpstr>Interactive, Linked Graphs</vt:lpstr>
      <vt:lpstr>How Many Kinds? (Clustering)</vt:lpstr>
      <vt:lpstr>Find More Like This (Interactive Classification)</vt:lpstr>
      <vt:lpstr>Explain This (Feature Selection / Endmembers)</vt:lpstr>
      <vt:lpstr>Predict This (Regression)</vt:lpstr>
      <vt:lpstr>Remove Correlations (Dim Reduction)</vt:lpstr>
      <vt:lpstr>Find Strange Things (Anomaly Finding)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MLIA Seed Ideas for 8x Retreat</dc:title>
  <dc:creator>Microsoft Office User</dc:creator>
  <cp:lastModifiedBy>Lukas Mandrake</cp:lastModifiedBy>
  <cp:revision>378</cp:revision>
  <cp:lastPrinted>2016-11-03T15:49:43Z</cp:lastPrinted>
  <dcterms:created xsi:type="dcterms:W3CDTF">2016-11-02T00:21:04Z</dcterms:created>
  <dcterms:modified xsi:type="dcterms:W3CDTF">2018-09-26T20:29:05Z</dcterms:modified>
</cp:coreProperties>
</file>